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
  </p:notesMasterIdLst>
  <p:handoutMasterIdLst>
    <p:handoutMasterId r:id="rId16"/>
  </p:handoutMasterIdLst>
  <p:sldIdLst>
    <p:sldId id="256" r:id="rId2"/>
    <p:sldId id="257" r:id="rId3"/>
    <p:sldId id="274" r:id="rId4"/>
    <p:sldId id="270" r:id="rId5"/>
    <p:sldId id="279" r:id="rId6"/>
    <p:sldId id="276" r:id="rId7"/>
    <p:sldId id="262" r:id="rId8"/>
    <p:sldId id="280" r:id="rId9"/>
    <p:sldId id="281" r:id="rId10"/>
    <p:sldId id="263" r:id="rId11"/>
    <p:sldId id="277" r:id="rId12"/>
    <p:sldId id="278" r:id="rId13"/>
    <p:sldId id="275" r:id="rId14"/>
  </p:sldIdLst>
  <p:sldSz cx="12192000" cy="6858000"/>
  <p:notesSz cx="6797675" cy="99266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7"/>
    <a:srgbClr val="FFFFFF"/>
    <a:srgbClr val="D0CECE"/>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78266" autoAdjust="0"/>
  </p:normalViewPr>
  <p:slideViewPr>
    <p:cSldViewPr snapToGrid="0">
      <p:cViewPr varScale="1">
        <p:scale>
          <a:sx n="67" d="100"/>
          <a:sy n="67" d="100"/>
        </p:scale>
        <p:origin x="1286" y="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8E25E99B-AA65-4639-A878-4D2964E5FE0D}"/>
              </a:ext>
            </a:extLst>
          </p:cNvPr>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de-CH"/>
          </a:p>
        </p:txBody>
      </p:sp>
      <p:sp>
        <p:nvSpPr>
          <p:cNvPr id="3" name="Datumsplatzhalter 2">
            <a:extLst>
              <a:ext uri="{FF2B5EF4-FFF2-40B4-BE49-F238E27FC236}">
                <a16:creationId xmlns:a16="http://schemas.microsoft.com/office/drawing/2014/main" id="{1AD9AAF6-2FEE-41FF-9AC1-551D0B9B29C2}"/>
              </a:ext>
            </a:extLst>
          </p:cNvPr>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5233E4E4-8B62-4356-A202-E54336A2C808}" type="datetimeFigureOut">
              <a:rPr lang="de-CH" smtClean="0"/>
              <a:t>29.06.2021</a:t>
            </a:fld>
            <a:endParaRPr lang="de-CH"/>
          </a:p>
        </p:txBody>
      </p:sp>
      <p:sp>
        <p:nvSpPr>
          <p:cNvPr id="4" name="Fußzeilenplatzhalter 3">
            <a:extLst>
              <a:ext uri="{FF2B5EF4-FFF2-40B4-BE49-F238E27FC236}">
                <a16:creationId xmlns:a16="http://schemas.microsoft.com/office/drawing/2014/main" id="{8EE258E8-40A2-4381-B93F-33436CDC14E5}"/>
              </a:ext>
            </a:extLst>
          </p:cNvPr>
          <p:cNvSpPr>
            <a:spLocks noGrp="1"/>
          </p:cNvSpPr>
          <p:nvPr>
            <p:ph type="ftr" sz="quarter" idx="2"/>
          </p:nvPr>
        </p:nvSpPr>
        <p:spPr>
          <a:xfrm>
            <a:off x="0" y="9429750"/>
            <a:ext cx="2946400" cy="496888"/>
          </a:xfrm>
          <a:prstGeom prst="rect">
            <a:avLst/>
          </a:prstGeom>
        </p:spPr>
        <p:txBody>
          <a:bodyPr vert="horz" lIns="91440" tIns="45720" rIns="91440" bIns="45720" rtlCol="0" anchor="b"/>
          <a:lstStyle>
            <a:lvl1pPr algn="l">
              <a:defRPr sz="1200"/>
            </a:lvl1pPr>
          </a:lstStyle>
          <a:p>
            <a:endParaRPr lang="de-CH"/>
          </a:p>
        </p:txBody>
      </p:sp>
      <p:sp>
        <p:nvSpPr>
          <p:cNvPr id="5" name="Foliennummernplatzhalter 4">
            <a:extLst>
              <a:ext uri="{FF2B5EF4-FFF2-40B4-BE49-F238E27FC236}">
                <a16:creationId xmlns:a16="http://schemas.microsoft.com/office/drawing/2014/main" id="{5A3095D8-7559-477E-8797-F985987A1C94}"/>
              </a:ext>
            </a:extLst>
          </p:cNvPr>
          <p:cNvSpPr>
            <a:spLocks noGrp="1"/>
          </p:cNvSpPr>
          <p:nvPr>
            <p:ph type="sldNum" sz="quarter" idx="3"/>
          </p:nvPr>
        </p:nvSpPr>
        <p:spPr>
          <a:xfrm>
            <a:off x="3849688" y="9429750"/>
            <a:ext cx="2946400" cy="496888"/>
          </a:xfrm>
          <a:prstGeom prst="rect">
            <a:avLst/>
          </a:prstGeom>
        </p:spPr>
        <p:txBody>
          <a:bodyPr vert="horz" lIns="91440" tIns="45720" rIns="91440" bIns="45720" rtlCol="0" anchor="b"/>
          <a:lstStyle>
            <a:lvl1pPr algn="r">
              <a:defRPr sz="1200"/>
            </a:lvl1pPr>
          </a:lstStyle>
          <a:p>
            <a:fld id="{78F261B1-FCA4-4A7D-A3FD-17D05513D3D0}" type="slidenum">
              <a:rPr lang="de-CH" smtClean="0"/>
              <a:t>‹#›</a:t>
            </a:fld>
            <a:endParaRPr lang="de-CH"/>
          </a:p>
        </p:txBody>
      </p:sp>
    </p:spTree>
    <p:extLst>
      <p:ext uri="{BB962C8B-B14F-4D97-AF65-F5344CB8AC3E}">
        <p14:creationId xmlns:p14="http://schemas.microsoft.com/office/powerpoint/2010/main" val="3557607236"/>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771077F2-B8AE-4D44-9AB2-A014164F0B23}" type="datetimeFigureOut">
              <a:rPr lang="de-CH" smtClean="0"/>
              <a:t>29.06.2021</a:t>
            </a:fld>
            <a:endParaRPr lang="de-CH"/>
          </a:p>
        </p:txBody>
      </p:sp>
      <p:sp>
        <p:nvSpPr>
          <p:cNvPr id="4" name="Folienbildplatzhalt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CF8F3001-8820-440F-AE2B-9E23CEB8CE24}" type="slidenum">
              <a:rPr lang="de-CH" smtClean="0"/>
              <a:t>‹#›</a:t>
            </a:fld>
            <a:endParaRPr lang="de-CH"/>
          </a:p>
        </p:txBody>
      </p:sp>
    </p:spTree>
    <p:extLst>
      <p:ext uri="{BB962C8B-B14F-4D97-AF65-F5344CB8AC3E}">
        <p14:creationId xmlns:p14="http://schemas.microsoft.com/office/powerpoint/2010/main" val="154878929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200" kern="1200" dirty="0">
                <a:solidFill>
                  <a:schemeClr val="tx1"/>
                </a:solidFill>
                <a:effectLst/>
                <a:latin typeface="+mn-lt"/>
                <a:ea typeface="+mn-ea"/>
                <a:cs typeface="+mn-cs"/>
              </a:rPr>
              <a:t>Sehr geehrtes Experten Team, lieber Heinz. Ich begrüsse sie zu meiner Präsentation zu meiner IPA mit dem Titel «KMU Netzwerk mit virtuellen Servern und Arbeitsstationen»</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1</a:t>
            </a:fld>
            <a:endParaRPr lang="de-CH"/>
          </a:p>
        </p:txBody>
      </p:sp>
      <p:sp>
        <p:nvSpPr>
          <p:cNvPr id="5" name="Fußzeilenplatzhalter 4">
            <a:extLst>
              <a:ext uri="{FF2B5EF4-FFF2-40B4-BE49-F238E27FC236}">
                <a16:creationId xmlns:a16="http://schemas.microsoft.com/office/drawing/2014/main" id="{B660388A-C2B8-4E0B-8562-811147B67F44}"/>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395534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CF8F3001-8820-440F-AE2B-9E23CEB8CE24}" type="slidenum">
              <a:rPr lang="de-CH" smtClean="0"/>
              <a:t>10</a:t>
            </a:fld>
            <a:endParaRPr lang="de-CH"/>
          </a:p>
        </p:txBody>
      </p:sp>
      <p:sp>
        <p:nvSpPr>
          <p:cNvPr id="5" name="Fußzeilenplatzhalter 4">
            <a:extLst>
              <a:ext uri="{FF2B5EF4-FFF2-40B4-BE49-F238E27FC236}">
                <a16:creationId xmlns:a16="http://schemas.microsoft.com/office/drawing/2014/main" id="{EA567B5F-DD09-4F65-BAB0-9723E58E9C02}"/>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1491306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CF8F3001-8820-440F-AE2B-9E23CEB8CE24}" type="slidenum">
              <a:rPr lang="de-CH" smtClean="0"/>
              <a:t>11</a:t>
            </a:fld>
            <a:endParaRPr lang="de-CH"/>
          </a:p>
        </p:txBody>
      </p:sp>
      <p:sp>
        <p:nvSpPr>
          <p:cNvPr id="5" name="Fußzeilenplatzhalter 4">
            <a:extLst>
              <a:ext uri="{FF2B5EF4-FFF2-40B4-BE49-F238E27FC236}">
                <a16:creationId xmlns:a16="http://schemas.microsoft.com/office/drawing/2014/main" id="{EA567B5F-DD09-4F65-BAB0-9723E58E9C02}"/>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4569217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CF8F3001-8820-440F-AE2B-9E23CEB8CE24}" type="slidenum">
              <a:rPr lang="de-CH" smtClean="0"/>
              <a:t>12</a:t>
            </a:fld>
            <a:endParaRPr lang="de-CH"/>
          </a:p>
        </p:txBody>
      </p:sp>
      <p:sp>
        <p:nvSpPr>
          <p:cNvPr id="5" name="Fußzeilenplatzhalter 4">
            <a:extLst>
              <a:ext uri="{FF2B5EF4-FFF2-40B4-BE49-F238E27FC236}">
                <a16:creationId xmlns:a16="http://schemas.microsoft.com/office/drawing/2014/main" id="{EA567B5F-DD09-4F65-BAB0-9723E58E9C02}"/>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1974200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More in-</a:t>
            </a:r>
            <a:r>
              <a:rPr lang="de-CH" dirty="0" err="1"/>
              <a:t>depth</a:t>
            </a:r>
            <a:r>
              <a:rPr lang="de-CH" dirty="0"/>
              <a:t> in </a:t>
            </a:r>
            <a:r>
              <a:rPr lang="de-CH" dirty="0" err="1"/>
              <a:t>the</a:t>
            </a:r>
            <a:r>
              <a:rPr lang="de-CH" dirty="0"/>
              <a:t> </a:t>
            </a:r>
            <a:r>
              <a:rPr lang="de-CH" dirty="0" err="1"/>
              <a:t>paper</a:t>
            </a:r>
            <a:r>
              <a:rPr lang="de-CH" dirty="0"/>
              <a:t> and code </a:t>
            </a:r>
            <a:r>
              <a:rPr lang="de-CH" dirty="0" err="1"/>
              <a:t>is</a:t>
            </a:r>
            <a:r>
              <a:rPr lang="de-CH" dirty="0"/>
              <a:t> </a:t>
            </a:r>
            <a:r>
              <a:rPr lang="de-CH" dirty="0" err="1"/>
              <a:t>openly</a:t>
            </a:r>
            <a:r>
              <a:rPr lang="de-CH" dirty="0"/>
              <a:t> </a:t>
            </a:r>
            <a:r>
              <a:rPr lang="de-CH" dirty="0" err="1"/>
              <a:t>available</a:t>
            </a:r>
            <a:r>
              <a:rPr lang="de-CH" dirty="0"/>
              <a:t> at </a:t>
            </a:r>
            <a:r>
              <a:rPr lang="de-CH" dirty="0" err="1"/>
              <a:t>request</a:t>
            </a:r>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13</a:t>
            </a:fld>
            <a:endParaRPr lang="de-CH"/>
          </a:p>
        </p:txBody>
      </p:sp>
      <p:sp>
        <p:nvSpPr>
          <p:cNvPr id="5" name="Fußzeilenplatzhalter 4">
            <a:extLst>
              <a:ext uri="{FF2B5EF4-FFF2-40B4-BE49-F238E27FC236}">
                <a16:creationId xmlns:a16="http://schemas.microsoft.com/office/drawing/2014/main" id="{EA567B5F-DD09-4F65-BAB0-9723E58E9C02}"/>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3147181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200" kern="1200" dirty="0">
                <a:solidFill>
                  <a:schemeClr val="tx1"/>
                </a:solidFill>
                <a:effectLst/>
                <a:latin typeface="+mn-lt"/>
                <a:ea typeface="+mn-ea"/>
                <a:cs typeface="+mn-cs"/>
              </a:rPr>
              <a:t>Zu Beginn möchte ich kurz den Ablauf der Präsentation aufzeigen. Als erstes werde ich Ihnen kurz die Thematik bzw. die Aufgabenstellung der Arbeit erklären und komme danach gleich auf die Planungsphase zu sprechen. Am Ende noch kurz ein paar Dinge zur Umsetzung des Projektes und dann geht es schon weiter zur Demonstration. </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2</a:t>
            </a:fld>
            <a:endParaRPr lang="de-CH"/>
          </a:p>
        </p:txBody>
      </p:sp>
      <p:sp>
        <p:nvSpPr>
          <p:cNvPr id="5" name="Fußzeilenplatzhalter 4">
            <a:extLst>
              <a:ext uri="{FF2B5EF4-FFF2-40B4-BE49-F238E27FC236}">
                <a16:creationId xmlns:a16="http://schemas.microsoft.com/office/drawing/2014/main" id="{9D69CDB6-F01F-45C2-B71E-837B668801CD}"/>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1003678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3</a:t>
            </a:fld>
            <a:endParaRPr lang="de-CH" dirty="0"/>
          </a:p>
        </p:txBody>
      </p:sp>
    </p:spTree>
    <p:extLst>
      <p:ext uri="{BB962C8B-B14F-4D97-AF65-F5344CB8AC3E}">
        <p14:creationId xmlns:p14="http://schemas.microsoft.com/office/powerpoint/2010/main" val="5060427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sz="1200" dirty="0" err="1">
                <a:solidFill>
                  <a:srgbClr val="FF4382"/>
                </a:solidFill>
                <a:latin typeface="Roboto Medium" panose="02000000000000000000" pitchFamily="2" charset="0"/>
                <a:ea typeface="Roboto Medium" panose="02000000000000000000" pitchFamily="2" charset="0"/>
              </a:rPr>
              <a:t>Missing</a:t>
            </a:r>
            <a:r>
              <a:rPr lang="de-CH" sz="1200" dirty="0">
                <a:solidFill>
                  <a:srgbClr val="FF4382"/>
                </a:solidFill>
                <a:latin typeface="Roboto Medium" panose="02000000000000000000" pitchFamily="2" charset="0"/>
                <a:ea typeface="Roboto Medium" panose="02000000000000000000" pitchFamily="2" charset="0"/>
              </a:rPr>
              <a:t> </a:t>
            </a:r>
            <a:r>
              <a:rPr lang="de-CH" sz="1200" dirty="0" err="1">
                <a:solidFill>
                  <a:srgbClr val="FF4382"/>
                </a:solidFill>
                <a:latin typeface="Roboto Medium" panose="02000000000000000000" pitchFamily="2" charset="0"/>
                <a:ea typeface="Roboto Medium" panose="02000000000000000000" pitchFamily="2" charset="0"/>
              </a:rPr>
              <a:t>values</a:t>
            </a:r>
            <a:r>
              <a:rPr lang="de-CH" sz="1200" dirty="0">
                <a:solidFill>
                  <a:srgbClr val="FF4382"/>
                </a:solidFill>
                <a:latin typeface="Roboto Medium" panose="02000000000000000000" pitchFamily="2" charset="0"/>
                <a:ea typeface="Roboto Medium" panose="02000000000000000000" pitchFamily="2" charset="0"/>
              </a:rPr>
              <a:t> </a:t>
            </a:r>
            <a:r>
              <a:rPr lang="de-CH" sz="1200" dirty="0" err="1">
                <a:solidFill>
                  <a:srgbClr val="FF4382"/>
                </a:solidFill>
                <a:latin typeface="Roboto Medium" panose="02000000000000000000" pitchFamily="2" charset="0"/>
                <a:ea typeface="Roboto Medium" panose="02000000000000000000" pitchFamily="2" charset="0"/>
              </a:rPr>
              <a:t>strategy</a:t>
            </a:r>
            <a:r>
              <a:rPr lang="de-CH" sz="1200" dirty="0">
                <a:solidFill>
                  <a:srgbClr val="FF4382"/>
                </a:solidFill>
                <a:latin typeface="Roboto Medium" panose="02000000000000000000" pitchFamily="2" charset="0"/>
                <a:ea typeface="Roboto Medium" panose="02000000000000000000" pitchFamily="2" charset="0"/>
              </a:rPr>
              <a:t>, </a:t>
            </a:r>
            <a:r>
              <a:rPr lang="de-CH" sz="1200" dirty="0" err="1">
                <a:solidFill>
                  <a:srgbClr val="FF4382"/>
                </a:solidFill>
                <a:latin typeface="Roboto Medium" panose="02000000000000000000" pitchFamily="2" charset="0"/>
                <a:ea typeface="Roboto Medium" panose="02000000000000000000" pitchFamily="2" charset="0"/>
              </a:rPr>
              <a:t>visulization</a:t>
            </a:r>
            <a:r>
              <a:rPr lang="de-CH" sz="1200" dirty="0">
                <a:solidFill>
                  <a:srgbClr val="FF4382"/>
                </a:solidFill>
                <a:latin typeface="Roboto Medium" panose="02000000000000000000" pitchFamily="2" charset="0"/>
                <a:ea typeface="Roboto Medium" panose="02000000000000000000" pitchFamily="2" charset="0"/>
              </a:rPr>
              <a:t> </a:t>
            </a:r>
            <a:r>
              <a:rPr lang="de-CH" sz="1200" dirty="0" err="1">
                <a:solidFill>
                  <a:srgbClr val="FF4382"/>
                </a:solidFill>
                <a:latin typeface="Roboto Medium" panose="02000000000000000000" pitchFamily="2" charset="0"/>
                <a:ea typeface="Roboto Medium" panose="02000000000000000000" pitchFamily="2" charset="0"/>
              </a:rPr>
              <a:t>of</a:t>
            </a:r>
            <a:r>
              <a:rPr lang="de-CH" sz="1200" dirty="0">
                <a:solidFill>
                  <a:srgbClr val="FF4382"/>
                </a:solidFill>
                <a:latin typeface="Roboto Medium" panose="02000000000000000000" pitchFamily="2" charset="0"/>
                <a:ea typeface="Roboto Medium" panose="02000000000000000000" pitchFamily="2" charset="0"/>
              </a:rPr>
              <a:t> </a:t>
            </a:r>
            <a:r>
              <a:rPr lang="de-CH" sz="1200" dirty="0" err="1">
                <a:solidFill>
                  <a:srgbClr val="FF4382"/>
                </a:solidFill>
                <a:latin typeface="Roboto Medium" panose="02000000000000000000" pitchFamily="2" charset="0"/>
                <a:ea typeface="Roboto Medium" panose="02000000000000000000" pitchFamily="2" charset="0"/>
              </a:rPr>
              <a:t>missings</a:t>
            </a:r>
            <a:endParaRPr lang="de-CH" sz="1200" dirty="0">
              <a:solidFill>
                <a:srgbClr val="FF4382"/>
              </a:solidFill>
              <a:latin typeface="Roboto Medium" panose="02000000000000000000" pitchFamily="2" charset="0"/>
              <a:ea typeface="Roboto Medium" panose="02000000000000000000" pitchFamily="2" charset="0"/>
            </a:endParaRPr>
          </a:p>
          <a:p>
            <a:r>
              <a:rPr lang="de-CH" sz="1200" dirty="0" err="1">
                <a:solidFill>
                  <a:srgbClr val="FF4382"/>
                </a:solidFill>
                <a:latin typeface="Roboto Medium" panose="02000000000000000000" pitchFamily="2" charset="0"/>
                <a:ea typeface="Roboto Medium" panose="02000000000000000000" pitchFamily="2" charset="0"/>
              </a:rPr>
              <a:t>Consider</a:t>
            </a:r>
            <a:r>
              <a:rPr lang="de-CH" sz="1200" dirty="0">
                <a:solidFill>
                  <a:srgbClr val="FF4382"/>
                </a:solidFill>
                <a:latin typeface="Roboto Medium" panose="02000000000000000000" pitchFamily="2" charset="0"/>
                <a:ea typeface="Roboto Medium" panose="02000000000000000000" pitchFamily="2" charset="0"/>
              </a:rPr>
              <a:t> modular </a:t>
            </a:r>
            <a:r>
              <a:rPr lang="de-CH" sz="1200" dirty="0" err="1">
                <a:solidFill>
                  <a:srgbClr val="FF4382"/>
                </a:solidFill>
                <a:latin typeface="Roboto Medium" panose="02000000000000000000" pitchFamily="2" charset="0"/>
                <a:ea typeface="Roboto Medium" panose="02000000000000000000" pitchFamily="2" charset="0"/>
              </a:rPr>
              <a:t>approach</a:t>
            </a:r>
            <a:endParaRPr lang="de-CH" sz="1200" dirty="0">
              <a:solidFill>
                <a:srgbClr val="FF4382"/>
              </a:solidFill>
              <a:latin typeface="Roboto Medium" panose="02000000000000000000" pitchFamily="2" charset="0"/>
              <a:ea typeface="Roboto Medium" panose="02000000000000000000" pitchFamily="2" charset="0"/>
            </a:endParaRPr>
          </a:p>
          <a:p>
            <a:r>
              <a:rPr lang="en-GB" sz="1800" b="0" i="0" u="none" strike="noStrike" baseline="0" dirty="0">
                <a:solidFill>
                  <a:srgbClr val="000000"/>
                </a:solidFill>
                <a:latin typeface="Times New Roman" panose="02020603050405020304" pitchFamily="18" charset="0"/>
              </a:rPr>
              <a:t>“_others” and “notes” </a:t>
            </a:r>
            <a:r>
              <a:rPr lang="en-GB" sz="1800" b="0" i="1" u="none" strike="noStrike" baseline="0" dirty="0">
                <a:solidFill>
                  <a:srgbClr val="000000"/>
                </a:solidFill>
                <a:latin typeface="Times New Roman" panose="02020603050405020304" pitchFamily="18" charset="0"/>
              </a:rPr>
              <a:t>79.07% </a:t>
            </a:r>
            <a:r>
              <a:rPr lang="en-GB" sz="1800" b="0" i="0" u="none" strike="noStrike" baseline="0" dirty="0">
                <a:solidFill>
                  <a:srgbClr val="000000"/>
                </a:solidFill>
                <a:latin typeface="Times New Roman" panose="02020603050405020304" pitchFamily="18" charset="0"/>
              </a:rPr>
              <a:t>missing</a:t>
            </a:r>
          </a:p>
          <a:p>
            <a:r>
              <a:rPr lang="en-GB" sz="1800" b="0" i="0" u="none" strike="noStrike" baseline="0" dirty="0">
                <a:solidFill>
                  <a:srgbClr val="000000"/>
                </a:solidFill>
                <a:latin typeface="Times New Roman" panose="02020603050405020304" pitchFamily="18" charset="0"/>
              </a:rPr>
              <a:t>“anti-</a:t>
            </a:r>
            <a:r>
              <a:rPr lang="en-GB" sz="1800" b="0" i="0" u="none" strike="noStrike" baseline="0" dirty="0" err="1">
                <a:solidFill>
                  <a:srgbClr val="000000"/>
                </a:solidFill>
                <a:latin typeface="Times New Roman" panose="02020603050405020304" pitchFamily="18" charset="0"/>
              </a:rPr>
              <a:t>dnase_b</a:t>
            </a:r>
            <a:r>
              <a:rPr lang="en-GB" sz="1800" b="0" i="0" u="none" strike="noStrike" baseline="0" dirty="0">
                <a:solidFill>
                  <a:srgbClr val="000000"/>
                </a:solidFill>
                <a:latin typeface="Times New Roman" panose="02020603050405020304" pitchFamily="18" charset="0"/>
              </a:rPr>
              <a:t>” </a:t>
            </a:r>
            <a:r>
              <a:rPr lang="en-GB" sz="1800" b="0" i="1" u="none" strike="noStrike" baseline="0" dirty="0">
                <a:solidFill>
                  <a:srgbClr val="000000"/>
                </a:solidFill>
                <a:latin typeface="Times New Roman" panose="02020603050405020304" pitchFamily="18" charset="0"/>
              </a:rPr>
              <a:t>99.63% </a:t>
            </a:r>
            <a:r>
              <a:rPr lang="en-GB" sz="1800" b="0" i="0" u="none" strike="noStrike" baseline="0" dirty="0">
                <a:solidFill>
                  <a:srgbClr val="000000"/>
                </a:solidFill>
                <a:latin typeface="Times New Roman" panose="02020603050405020304" pitchFamily="18" charset="0"/>
              </a:rPr>
              <a:t>of missing </a:t>
            </a:r>
          </a:p>
          <a:p>
            <a:r>
              <a:rPr lang="en-GB" sz="1800" b="0" i="0" u="none" strike="noStrike" baseline="0" dirty="0">
                <a:solidFill>
                  <a:srgbClr val="000000"/>
                </a:solidFill>
                <a:latin typeface="Times New Roman" panose="02020603050405020304" pitchFamily="18" charset="0"/>
              </a:rPr>
              <a:t>“beta-2-microglobulin” and “</a:t>
            </a:r>
            <a:r>
              <a:rPr lang="en-GB" sz="1800" b="0" i="0" u="none" strike="noStrike" baseline="0" dirty="0" err="1">
                <a:solidFill>
                  <a:srgbClr val="000000"/>
                </a:solidFill>
                <a:latin typeface="Times New Roman" panose="02020603050405020304" pitchFamily="18" charset="0"/>
              </a:rPr>
              <a:t>lupus_anticoagulant</a:t>
            </a:r>
            <a:r>
              <a:rPr lang="en-GB" sz="1800" b="0" i="0" u="none" strike="noStrike" baseline="0" dirty="0">
                <a:solidFill>
                  <a:srgbClr val="000000"/>
                </a:solidFill>
                <a:latin typeface="Times New Roman" panose="02020603050405020304" pitchFamily="18" charset="0"/>
              </a:rPr>
              <a:t>” approx. </a:t>
            </a:r>
            <a:r>
              <a:rPr lang="en-GB" sz="1800" b="0" i="1" u="none" strike="noStrike" baseline="0" dirty="0">
                <a:solidFill>
                  <a:srgbClr val="000000"/>
                </a:solidFill>
                <a:latin typeface="Times New Roman" panose="02020603050405020304" pitchFamily="18" charset="0"/>
              </a:rPr>
              <a:t>65% </a:t>
            </a:r>
            <a:r>
              <a:rPr lang="en-GB" sz="1800" b="0" i="0" u="none" strike="noStrike" baseline="0" dirty="0">
                <a:solidFill>
                  <a:srgbClr val="000000"/>
                </a:solidFill>
                <a:latin typeface="Times New Roman" panose="02020603050405020304" pitchFamily="18" charset="0"/>
              </a:rPr>
              <a:t>missing</a:t>
            </a:r>
          </a:p>
          <a:p>
            <a:endParaRPr lang="en-GB" sz="1800" b="0" i="0" u="none" strike="noStrike" baseline="0" dirty="0">
              <a:solidFill>
                <a:srgbClr val="000000"/>
              </a:solidFill>
              <a:latin typeface="Times New Roman" panose="02020603050405020304" pitchFamily="18" charset="0"/>
            </a:endParaRPr>
          </a:p>
          <a:p>
            <a:r>
              <a:rPr lang="en-GB" sz="1800" b="0" i="0" u="none" strike="noStrike" baseline="0" dirty="0">
                <a:solidFill>
                  <a:srgbClr val="000000"/>
                </a:solidFill>
                <a:latin typeface="Times New Roman" panose="02020603050405020304" pitchFamily="18" charset="0"/>
              </a:rPr>
              <a:t>UOM formatting (data inconsistencies)</a:t>
            </a:r>
          </a:p>
          <a:p>
            <a:r>
              <a:rPr lang="en-GB" sz="1800" b="0" i="0" u="none" strike="noStrike" baseline="0" dirty="0">
                <a:solidFill>
                  <a:srgbClr val="000000"/>
                </a:solidFill>
                <a:latin typeface="Times New Roman" panose="02020603050405020304" pitchFamily="18" charset="0"/>
              </a:rPr>
              <a:t>Formatting errors (C to </a:t>
            </a:r>
            <a:r>
              <a:rPr lang="en-GB" sz="1800" b="0" i="0" u="none" strike="noStrike" baseline="0" dirty="0" err="1">
                <a:solidFill>
                  <a:srgbClr val="000000"/>
                </a:solidFill>
                <a:latin typeface="Times New Roman" panose="02020603050405020304" pitchFamily="18" charset="0"/>
              </a:rPr>
              <a:t>NaN</a:t>
            </a:r>
            <a:r>
              <a:rPr lang="en-GB" sz="1800" b="0" i="0" u="none" strike="noStrike" baseline="0" dirty="0">
                <a:solidFill>
                  <a:srgbClr val="000000"/>
                </a:solidFill>
                <a:latin typeface="Times New Roman" panose="02020603050405020304" pitchFamily="18" charset="0"/>
              </a:rPr>
              <a:t> etc)</a:t>
            </a:r>
          </a:p>
          <a:p>
            <a:endParaRPr lang="en-GB" sz="1800" b="0" i="0" u="none" strike="noStrike" baseline="0" dirty="0">
              <a:solidFill>
                <a:srgbClr val="000000"/>
              </a:solidFill>
              <a:latin typeface="Times New Roman" panose="02020603050405020304" pitchFamily="18" charset="0"/>
              <a:ea typeface="Roboto Medium" panose="02000000000000000000" pitchFamily="2" charset="0"/>
            </a:endParaRPr>
          </a:p>
        </p:txBody>
      </p:sp>
      <p:sp>
        <p:nvSpPr>
          <p:cNvPr id="4" name="Foliennummernplatzhalter 3"/>
          <p:cNvSpPr>
            <a:spLocks noGrp="1"/>
          </p:cNvSpPr>
          <p:nvPr>
            <p:ph type="sldNum" sz="quarter" idx="10"/>
          </p:nvPr>
        </p:nvSpPr>
        <p:spPr/>
        <p:txBody>
          <a:bodyPr/>
          <a:lstStyle/>
          <a:p>
            <a:fld id="{CF8F3001-8820-440F-AE2B-9E23CEB8CE24}" type="slidenum">
              <a:rPr lang="de-CH" smtClean="0"/>
              <a:t>4</a:t>
            </a:fld>
            <a:endParaRPr lang="de-CH"/>
          </a:p>
        </p:txBody>
      </p:sp>
    </p:spTree>
    <p:extLst>
      <p:ext uri="{BB962C8B-B14F-4D97-AF65-F5344CB8AC3E}">
        <p14:creationId xmlns:p14="http://schemas.microsoft.com/office/powerpoint/2010/main" val="3655809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800" b="0" i="0" u="none" strike="noStrike" baseline="0" dirty="0">
                <a:solidFill>
                  <a:srgbClr val="000000"/>
                </a:solidFill>
                <a:latin typeface="Times New Roman" panose="02020603050405020304" pitchFamily="18" charset="0"/>
              </a:rPr>
              <a:t>Possible next steps, to gain additional insight, could include comparing correlations between different uveitis categories, location, and specific diagnosis. </a:t>
            </a:r>
            <a:endParaRPr lang="de-CH" sz="1200" dirty="0">
              <a:solidFill>
                <a:srgbClr val="FF4382"/>
              </a:solidFill>
              <a:latin typeface="Roboto Medium" panose="02000000000000000000" pitchFamily="2" charset="0"/>
              <a:ea typeface="Roboto Medium" panose="02000000000000000000" pitchFamily="2" charset="0"/>
            </a:endParaRPr>
          </a:p>
        </p:txBody>
      </p:sp>
      <p:sp>
        <p:nvSpPr>
          <p:cNvPr id="4" name="Foliennummernplatzhalter 3"/>
          <p:cNvSpPr>
            <a:spLocks noGrp="1"/>
          </p:cNvSpPr>
          <p:nvPr>
            <p:ph type="sldNum" sz="quarter" idx="10"/>
          </p:nvPr>
        </p:nvSpPr>
        <p:spPr/>
        <p:txBody>
          <a:bodyPr/>
          <a:lstStyle/>
          <a:p>
            <a:fld id="{CF8F3001-8820-440F-AE2B-9E23CEB8CE24}" type="slidenum">
              <a:rPr lang="de-CH" smtClean="0"/>
              <a:t>5</a:t>
            </a:fld>
            <a:endParaRPr lang="de-CH"/>
          </a:p>
        </p:txBody>
      </p:sp>
    </p:spTree>
    <p:extLst>
      <p:ext uri="{BB962C8B-B14F-4D97-AF65-F5344CB8AC3E}">
        <p14:creationId xmlns:p14="http://schemas.microsoft.com/office/powerpoint/2010/main" val="1915337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sz="1200" dirty="0">
              <a:solidFill>
                <a:srgbClr val="FF4382"/>
              </a:solidFill>
              <a:latin typeface="Roboto Medium" panose="02000000000000000000" pitchFamily="2" charset="0"/>
              <a:ea typeface="Roboto Medium" panose="02000000000000000000" pitchFamily="2" charset="0"/>
            </a:endParaRPr>
          </a:p>
        </p:txBody>
      </p:sp>
      <p:sp>
        <p:nvSpPr>
          <p:cNvPr id="4" name="Foliennummernplatzhalter 3"/>
          <p:cNvSpPr>
            <a:spLocks noGrp="1"/>
          </p:cNvSpPr>
          <p:nvPr>
            <p:ph type="sldNum" sz="quarter" idx="10"/>
          </p:nvPr>
        </p:nvSpPr>
        <p:spPr/>
        <p:txBody>
          <a:bodyPr/>
          <a:lstStyle/>
          <a:p>
            <a:fld id="{CF8F3001-8820-440F-AE2B-9E23CEB8CE24}" type="slidenum">
              <a:rPr lang="de-CH" smtClean="0"/>
              <a:t>6</a:t>
            </a:fld>
            <a:endParaRPr lang="de-CH"/>
          </a:p>
        </p:txBody>
      </p:sp>
    </p:spTree>
    <p:extLst>
      <p:ext uri="{BB962C8B-B14F-4D97-AF65-F5344CB8AC3E}">
        <p14:creationId xmlns:p14="http://schemas.microsoft.com/office/powerpoint/2010/main" val="1205017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Goal </a:t>
            </a:r>
            <a:r>
              <a:rPr lang="de-CH" dirty="0" err="1"/>
              <a:t>of</a:t>
            </a:r>
            <a:r>
              <a:rPr lang="de-CH" dirty="0"/>
              <a:t> </a:t>
            </a:r>
            <a:r>
              <a:rPr lang="de-CH" dirty="0" err="1"/>
              <a:t>modeling</a:t>
            </a:r>
            <a:endParaRPr lang="de-CH" dirty="0"/>
          </a:p>
          <a:p>
            <a:r>
              <a:rPr lang="de-CH" dirty="0"/>
              <a:t>3 </a:t>
            </a:r>
            <a:r>
              <a:rPr lang="de-CH" dirty="0" err="1"/>
              <a:t>datasets</a:t>
            </a:r>
            <a:r>
              <a:rPr lang="de-CH" dirty="0"/>
              <a:t> (male, </a:t>
            </a:r>
            <a:r>
              <a:rPr lang="de-CH" dirty="0" err="1"/>
              <a:t>female</a:t>
            </a:r>
            <a:r>
              <a:rPr lang="de-CH" dirty="0"/>
              <a:t>, </a:t>
            </a:r>
            <a:r>
              <a:rPr lang="de-CH" dirty="0" err="1"/>
              <a:t>both</a:t>
            </a:r>
            <a:r>
              <a:rPr lang="de-CH" dirty="0"/>
              <a:t> and </a:t>
            </a:r>
            <a:r>
              <a:rPr lang="de-CH" dirty="0" err="1"/>
              <a:t>distribution</a:t>
            </a:r>
            <a:r>
              <a:rPr lang="de-CH" dirty="0"/>
              <a:t> </a:t>
            </a:r>
            <a:r>
              <a:rPr lang="de-CH" dirty="0" err="1"/>
              <a:t>for</a:t>
            </a:r>
            <a:r>
              <a:rPr lang="de-CH" dirty="0"/>
              <a:t> </a:t>
            </a:r>
            <a:r>
              <a:rPr lang="de-CH" dirty="0" err="1"/>
              <a:t>location</a:t>
            </a:r>
            <a:r>
              <a:rPr lang="de-CH" dirty="0"/>
              <a:t>)</a:t>
            </a:r>
          </a:p>
          <a:p>
            <a:r>
              <a:rPr lang="de-CH" dirty="0"/>
              <a:t>7 </a:t>
            </a:r>
            <a:r>
              <a:rPr lang="de-CH" dirty="0" err="1"/>
              <a:t>classification</a:t>
            </a:r>
            <a:r>
              <a:rPr lang="de-CH" dirty="0"/>
              <a:t> </a:t>
            </a:r>
            <a:r>
              <a:rPr lang="de-CH" dirty="0" err="1"/>
              <a:t>algorithms</a:t>
            </a:r>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7</a:t>
            </a:fld>
            <a:endParaRPr lang="de-CH"/>
          </a:p>
        </p:txBody>
      </p:sp>
      <p:sp>
        <p:nvSpPr>
          <p:cNvPr id="5" name="Fußzeilenplatzhalter 4">
            <a:extLst>
              <a:ext uri="{FF2B5EF4-FFF2-40B4-BE49-F238E27FC236}">
                <a16:creationId xmlns:a16="http://schemas.microsoft.com/office/drawing/2014/main" id="{F5A580F9-B7DD-4841-AF18-97B9CB08F7B1}"/>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507582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u="none" dirty="0">
                <a:solidFill>
                  <a:schemeClr val="tx1"/>
                </a:solidFill>
              </a:rPr>
              <a:t>Train </a:t>
            </a:r>
            <a:r>
              <a:rPr lang="de-CH" u="none" dirty="0" err="1">
                <a:solidFill>
                  <a:schemeClr val="tx1"/>
                </a:solidFill>
              </a:rPr>
              <a:t>test</a:t>
            </a:r>
            <a:r>
              <a:rPr lang="de-CH" u="none" dirty="0">
                <a:solidFill>
                  <a:schemeClr val="tx1"/>
                </a:solidFill>
              </a:rPr>
              <a:t> </a:t>
            </a:r>
            <a:r>
              <a:rPr lang="de-CH" u="none" dirty="0" err="1">
                <a:solidFill>
                  <a:schemeClr val="tx1"/>
                </a:solidFill>
              </a:rPr>
              <a:t>split</a:t>
            </a:r>
            <a:endParaRPr lang="de-CH" u="none" dirty="0">
              <a:solidFill>
                <a:schemeClr val="tx1"/>
              </a:solidFill>
            </a:endParaRPr>
          </a:p>
          <a:p>
            <a:r>
              <a:rPr lang="de-CH" u="none" dirty="0" err="1">
                <a:solidFill>
                  <a:schemeClr val="tx1"/>
                </a:solidFill>
              </a:rPr>
              <a:t>Stratified</a:t>
            </a:r>
            <a:r>
              <a:rPr lang="de-CH" u="none" dirty="0">
                <a:solidFill>
                  <a:schemeClr val="tx1"/>
                </a:solidFill>
              </a:rPr>
              <a:t> </a:t>
            </a:r>
            <a:r>
              <a:rPr lang="de-CH" u="none" dirty="0" err="1">
                <a:solidFill>
                  <a:schemeClr val="tx1"/>
                </a:solidFill>
              </a:rPr>
              <a:t>split</a:t>
            </a:r>
            <a:r>
              <a:rPr lang="de-CH" u="none" dirty="0">
                <a:solidFill>
                  <a:schemeClr val="tx1"/>
                </a:solidFill>
              </a:rPr>
              <a:t>: </a:t>
            </a:r>
            <a:r>
              <a:rPr lang="en-GB" sz="1800" b="0" i="0" u="none" strike="noStrike" baseline="0" dirty="0">
                <a:solidFill>
                  <a:schemeClr val="tx1"/>
                </a:solidFill>
                <a:latin typeface="Times New Roman" panose="02020603050405020304" pitchFamily="18" charset="0"/>
              </a:rPr>
              <a:t>the training and test sets have the same underlying distribution. </a:t>
            </a:r>
            <a:endParaRPr lang="de-CH" sz="1800" b="0" i="0" u="none" strike="noStrike" baseline="0" dirty="0">
              <a:solidFill>
                <a:schemeClr val="tx1"/>
              </a:solidFill>
              <a:latin typeface="Times New Roman" panose="02020603050405020304" pitchFamily="18" charset="0"/>
            </a:endParaRPr>
          </a:p>
          <a:p>
            <a:r>
              <a:rPr lang="de-CH" sz="1800" b="0" i="0" u="none" strike="noStrike" baseline="0" dirty="0" err="1">
                <a:solidFill>
                  <a:schemeClr val="tx1"/>
                </a:solidFill>
                <a:latin typeface="Times New Roman" panose="02020603050405020304" pitchFamily="18" charset="0"/>
              </a:rPr>
              <a:t>Grid</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search</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approach</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hyperparameter</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optimization</a:t>
            </a:r>
            <a:r>
              <a:rPr lang="de-CH" sz="1800" b="0" i="0" u="none" strike="noStrike" baseline="0" dirty="0">
                <a:solidFill>
                  <a:schemeClr val="tx1"/>
                </a:solidFill>
                <a:latin typeface="Times New Roman" panose="02020603050405020304" pitchFamily="18" charset="0"/>
              </a:rPr>
              <a:t>; also </a:t>
            </a:r>
            <a:r>
              <a:rPr lang="de-CH" sz="1800" b="0" i="0" u="none" strike="noStrike" baseline="0" dirty="0" err="1">
                <a:solidFill>
                  <a:schemeClr val="tx1"/>
                </a:solidFill>
                <a:latin typeface="Times New Roman" panose="02020603050405020304" pitchFamily="18" charset="0"/>
              </a:rPr>
              <a:t>called</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parameter</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sweep</a:t>
            </a:r>
            <a:r>
              <a:rPr lang="de-CH" sz="1800" b="0" i="0" u="none" strike="noStrike" baseline="0" dirty="0">
                <a:solidFill>
                  <a:schemeClr val="tx1"/>
                </a:solidFill>
                <a:latin typeface="Times New Roman" panose="02020603050405020304" pitchFamily="18" charset="0"/>
              </a:rPr>
              <a:t>, exhaustive </a:t>
            </a:r>
            <a:r>
              <a:rPr lang="de-CH" sz="1800" b="0" i="0" u="none" strike="noStrike" baseline="0" dirty="0" err="1">
                <a:solidFill>
                  <a:schemeClr val="tx1"/>
                </a:solidFill>
                <a:latin typeface="Times New Roman" panose="02020603050405020304" pitchFamily="18" charset="0"/>
              </a:rPr>
              <a:t>search</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through</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specified</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subset</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of</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hyperparameter</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space</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guided</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by</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crossvalidation</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as</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performance</a:t>
            </a:r>
            <a:r>
              <a:rPr lang="de-CH" sz="1800" b="0" i="0" u="none" strike="noStrike" baseline="0" dirty="0">
                <a:solidFill>
                  <a:schemeClr val="tx1"/>
                </a:solidFill>
                <a:latin typeface="Times New Roman" panose="02020603050405020304" pitchFamily="18" charset="0"/>
              </a:rPr>
              <a:t> </a:t>
            </a:r>
            <a:r>
              <a:rPr lang="de-CH" sz="1800" b="0" i="0" u="none" strike="noStrike" baseline="0" dirty="0" err="1">
                <a:solidFill>
                  <a:schemeClr val="tx1"/>
                </a:solidFill>
                <a:latin typeface="Times New Roman" panose="02020603050405020304" pitchFamily="18" charset="0"/>
              </a:rPr>
              <a:t>metric</a:t>
            </a:r>
            <a:endParaRPr lang="de-CH" sz="1800" b="0" i="0" u="none" strike="noStrike" baseline="0" dirty="0">
              <a:solidFill>
                <a:schemeClr val="tx1"/>
              </a:solidFill>
              <a:latin typeface="Times New Roman" panose="02020603050405020304" pitchFamily="18" charset="0"/>
            </a:endParaRPr>
          </a:p>
          <a:p>
            <a:r>
              <a:rPr lang="de-CH" sz="1800" b="0" i="0" u="none" strike="noStrike" baseline="0" dirty="0">
                <a:solidFill>
                  <a:schemeClr val="tx1"/>
                </a:solidFill>
                <a:latin typeface="Times New Roman" panose="02020603050405020304" pitchFamily="18" charset="0"/>
              </a:rPr>
              <a:t>Cross-validation: </a:t>
            </a:r>
            <a:r>
              <a:rPr lang="en-GB" u="none" dirty="0">
                <a:solidFill>
                  <a:schemeClr val="tx1"/>
                </a:solidFill>
              </a:rPr>
              <a:t>estimate how accurately a predictive model will perform in practice, cross-validation can be used for checking whether the model has been overfitted</a:t>
            </a:r>
          </a:p>
          <a:p>
            <a:endParaRPr lang="en-GB" u="none" dirty="0">
              <a:solidFill>
                <a:schemeClr val="tx1"/>
              </a:solidFill>
            </a:endParaRPr>
          </a:p>
          <a:p>
            <a:r>
              <a:rPr lang="en-GB" u="none" dirty="0">
                <a:solidFill>
                  <a:schemeClr val="tx1"/>
                </a:solidFill>
              </a:rPr>
              <a:t>Harmonic mean: </a:t>
            </a:r>
            <a:r>
              <a:rPr lang="en-GB" dirty="0"/>
              <a:t>Typically, it is appropriate for situations when the average </a:t>
            </a:r>
            <a:r>
              <a:rPr lang="en-GB" u="none" dirty="0">
                <a:solidFill>
                  <a:schemeClr val="tx1"/>
                </a:solidFill>
              </a:rPr>
              <a:t>rate is desired</a:t>
            </a:r>
            <a:r>
              <a:rPr lang="en-GB" dirty="0"/>
              <a:t>. </a:t>
            </a:r>
          </a:p>
          <a:p>
            <a:r>
              <a:rPr lang="en-GB" u="none" dirty="0">
                <a:solidFill>
                  <a:schemeClr val="tx1"/>
                </a:solidFill>
              </a:rPr>
              <a:t>Balanced accuracy: accuracy of true positives and true negatives</a:t>
            </a:r>
            <a:endParaRPr lang="de-CH" u="none" dirty="0">
              <a:solidFill>
                <a:schemeClr val="tx1"/>
              </a:solidFill>
            </a:endParaRPr>
          </a:p>
        </p:txBody>
      </p:sp>
      <p:sp>
        <p:nvSpPr>
          <p:cNvPr id="4" name="Foliennummernplatzhalter 3"/>
          <p:cNvSpPr>
            <a:spLocks noGrp="1"/>
          </p:cNvSpPr>
          <p:nvPr>
            <p:ph type="sldNum" sz="quarter" idx="10"/>
          </p:nvPr>
        </p:nvSpPr>
        <p:spPr/>
        <p:txBody>
          <a:bodyPr/>
          <a:lstStyle/>
          <a:p>
            <a:fld id="{CF8F3001-8820-440F-AE2B-9E23CEB8CE24}" type="slidenum">
              <a:rPr lang="de-CH" smtClean="0"/>
              <a:t>8</a:t>
            </a:fld>
            <a:endParaRPr lang="de-CH"/>
          </a:p>
        </p:txBody>
      </p:sp>
      <p:sp>
        <p:nvSpPr>
          <p:cNvPr id="5" name="Fußzeilenplatzhalter 4">
            <a:extLst>
              <a:ext uri="{FF2B5EF4-FFF2-40B4-BE49-F238E27FC236}">
                <a16:creationId xmlns:a16="http://schemas.microsoft.com/office/drawing/2014/main" id="{F5A580F9-B7DD-4841-AF18-97B9CB08F7B1}"/>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39566410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Baseline F1-score </a:t>
            </a:r>
            <a:r>
              <a:rPr lang="de-CH" dirty="0" err="1"/>
              <a:t>or</a:t>
            </a:r>
            <a:r>
              <a:rPr lang="de-CH" dirty="0"/>
              <a:t> Macro-F1 </a:t>
            </a:r>
            <a:r>
              <a:rPr lang="de-CH" dirty="0" err="1"/>
              <a:t>for</a:t>
            </a:r>
            <a:r>
              <a:rPr lang="de-CH" dirty="0"/>
              <a:t> </a:t>
            </a:r>
            <a:r>
              <a:rPr lang="de-CH" dirty="0" err="1"/>
              <a:t>multiclass</a:t>
            </a:r>
            <a:r>
              <a:rPr lang="de-CH" dirty="0"/>
              <a:t> </a:t>
            </a:r>
            <a:r>
              <a:rPr lang="de-CH" dirty="0" err="1"/>
              <a:t>prediction</a:t>
            </a:r>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9</a:t>
            </a:fld>
            <a:endParaRPr lang="de-CH"/>
          </a:p>
        </p:txBody>
      </p:sp>
      <p:sp>
        <p:nvSpPr>
          <p:cNvPr id="5" name="Fußzeilenplatzhalter 4">
            <a:extLst>
              <a:ext uri="{FF2B5EF4-FFF2-40B4-BE49-F238E27FC236}">
                <a16:creationId xmlns:a16="http://schemas.microsoft.com/office/drawing/2014/main" id="{F5A580F9-B7DD-4841-AF18-97B9CB08F7B1}"/>
              </a:ext>
            </a:extLst>
          </p:cNvPr>
          <p:cNvSpPr>
            <a:spLocks noGrp="1"/>
          </p:cNvSpPr>
          <p:nvPr>
            <p:ph type="ftr" sz="quarter" idx="4"/>
          </p:nvPr>
        </p:nvSpPr>
        <p:spPr/>
        <p:txBody>
          <a:bodyPr/>
          <a:lstStyle/>
          <a:p>
            <a:endParaRPr lang="de-CH"/>
          </a:p>
        </p:txBody>
      </p:sp>
    </p:spTree>
    <p:extLst>
      <p:ext uri="{BB962C8B-B14F-4D97-AF65-F5344CB8AC3E}">
        <p14:creationId xmlns:p14="http://schemas.microsoft.com/office/powerpoint/2010/main" val="2414199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236141-DFDC-42C3-983F-FD79551348AD}"/>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A5948057-726E-48C0-80B7-4B06AA23CF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7A2175CA-93AF-4388-9E11-3B5267964935}"/>
              </a:ext>
            </a:extLst>
          </p:cNvPr>
          <p:cNvSpPr>
            <a:spLocks noGrp="1"/>
          </p:cNvSpPr>
          <p:nvPr>
            <p:ph type="dt" sz="half" idx="10"/>
          </p:nvPr>
        </p:nvSpPr>
        <p:spPr/>
        <p:txBody>
          <a:bodyPr/>
          <a:lstStyle/>
          <a:p>
            <a:fld id="{2122A0B2-C68B-4CFC-AF3E-92977241CFF8}" type="datetime1">
              <a:rPr lang="en-GB" smtClean="0"/>
              <a:t>29/06/2021</a:t>
            </a:fld>
            <a:endParaRPr lang="de-CH"/>
          </a:p>
        </p:txBody>
      </p:sp>
      <p:sp>
        <p:nvSpPr>
          <p:cNvPr id="5" name="Fußzeilenplatzhalter 4">
            <a:extLst>
              <a:ext uri="{FF2B5EF4-FFF2-40B4-BE49-F238E27FC236}">
                <a16:creationId xmlns:a16="http://schemas.microsoft.com/office/drawing/2014/main" id="{C9163364-D924-4896-8CED-7D2B5CE63479}"/>
              </a:ext>
            </a:extLst>
          </p:cNvPr>
          <p:cNvSpPr>
            <a:spLocks noGrp="1"/>
          </p:cNvSpPr>
          <p:nvPr>
            <p:ph type="ftr" sz="quarter" idx="11"/>
          </p:nvPr>
        </p:nvSpPr>
        <p:spPr/>
        <p:txBody>
          <a:bodyPr/>
          <a:lstStyle/>
          <a:p>
            <a:r>
              <a:rPr lang="de-CH"/>
              <a:t>Roman Studer, Alexandre Rau</a:t>
            </a:r>
          </a:p>
        </p:txBody>
      </p:sp>
      <p:sp>
        <p:nvSpPr>
          <p:cNvPr id="6" name="Foliennummernplatzhalter 5">
            <a:extLst>
              <a:ext uri="{FF2B5EF4-FFF2-40B4-BE49-F238E27FC236}">
                <a16:creationId xmlns:a16="http://schemas.microsoft.com/office/drawing/2014/main" id="{086B8A4D-3F92-4CF7-B182-1E93728B56F8}"/>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2721849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AD5C32-D93E-48EF-824A-1DD0C913869A}"/>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4F9ED79F-8CB8-4288-82DC-A84648F5C4D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A0133065-38D2-4757-875D-35B387060471}"/>
              </a:ext>
            </a:extLst>
          </p:cNvPr>
          <p:cNvSpPr>
            <a:spLocks noGrp="1"/>
          </p:cNvSpPr>
          <p:nvPr>
            <p:ph type="dt" sz="half" idx="10"/>
          </p:nvPr>
        </p:nvSpPr>
        <p:spPr/>
        <p:txBody>
          <a:bodyPr/>
          <a:lstStyle/>
          <a:p>
            <a:fld id="{95D010D2-9FCB-4F37-A210-3A311315C6D6}" type="datetime1">
              <a:rPr lang="en-GB" smtClean="0"/>
              <a:t>29/06/2021</a:t>
            </a:fld>
            <a:endParaRPr lang="de-CH"/>
          </a:p>
        </p:txBody>
      </p:sp>
      <p:sp>
        <p:nvSpPr>
          <p:cNvPr id="5" name="Fußzeilenplatzhalter 4">
            <a:extLst>
              <a:ext uri="{FF2B5EF4-FFF2-40B4-BE49-F238E27FC236}">
                <a16:creationId xmlns:a16="http://schemas.microsoft.com/office/drawing/2014/main" id="{4C76F6DE-4111-43F5-ACDC-5EBFA5935AE0}"/>
              </a:ext>
            </a:extLst>
          </p:cNvPr>
          <p:cNvSpPr>
            <a:spLocks noGrp="1"/>
          </p:cNvSpPr>
          <p:nvPr>
            <p:ph type="ftr" sz="quarter" idx="11"/>
          </p:nvPr>
        </p:nvSpPr>
        <p:spPr/>
        <p:txBody>
          <a:bodyPr/>
          <a:lstStyle/>
          <a:p>
            <a:r>
              <a:rPr lang="de-CH"/>
              <a:t>Roman Studer, Alexandre Rau</a:t>
            </a:r>
          </a:p>
        </p:txBody>
      </p:sp>
      <p:sp>
        <p:nvSpPr>
          <p:cNvPr id="6" name="Foliennummernplatzhalter 5">
            <a:extLst>
              <a:ext uri="{FF2B5EF4-FFF2-40B4-BE49-F238E27FC236}">
                <a16:creationId xmlns:a16="http://schemas.microsoft.com/office/drawing/2014/main" id="{82741C13-B238-4AF9-87DF-20E2B61D6B1F}"/>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945488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6CA70D5A-BC31-4AE4-B529-AF1E6A7A890F}"/>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05A20E23-FF18-4848-8028-22B8E79AB8D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7CFEB6DF-0B6D-4D13-85D0-2EC4FEB9F284}"/>
              </a:ext>
            </a:extLst>
          </p:cNvPr>
          <p:cNvSpPr>
            <a:spLocks noGrp="1"/>
          </p:cNvSpPr>
          <p:nvPr>
            <p:ph type="dt" sz="half" idx="10"/>
          </p:nvPr>
        </p:nvSpPr>
        <p:spPr/>
        <p:txBody>
          <a:bodyPr/>
          <a:lstStyle/>
          <a:p>
            <a:fld id="{DA1A7200-B217-44B0-B993-314DC6EBCCD6}" type="datetime1">
              <a:rPr lang="en-GB" smtClean="0"/>
              <a:t>29/06/2021</a:t>
            </a:fld>
            <a:endParaRPr lang="de-CH"/>
          </a:p>
        </p:txBody>
      </p:sp>
      <p:sp>
        <p:nvSpPr>
          <p:cNvPr id="5" name="Fußzeilenplatzhalter 4">
            <a:extLst>
              <a:ext uri="{FF2B5EF4-FFF2-40B4-BE49-F238E27FC236}">
                <a16:creationId xmlns:a16="http://schemas.microsoft.com/office/drawing/2014/main" id="{DF0241A8-146C-4093-8CD3-DAD5791FC0EE}"/>
              </a:ext>
            </a:extLst>
          </p:cNvPr>
          <p:cNvSpPr>
            <a:spLocks noGrp="1"/>
          </p:cNvSpPr>
          <p:nvPr>
            <p:ph type="ftr" sz="quarter" idx="11"/>
          </p:nvPr>
        </p:nvSpPr>
        <p:spPr/>
        <p:txBody>
          <a:bodyPr/>
          <a:lstStyle/>
          <a:p>
            <a:r>
              <a:rPr lang="de-CH"/>
              <a:t>Roman Studer, Alexandre Rau</a:t>
            </a:r>
          </a:p>
        </p:txBody>
      </p:sp>
      <p:sp>
        <p:nvSpPr>
          <p:cNvPr id="6" name="Foliennummernplatzhalter 5">
            <a:extLst>
              <a:ext uri="{FF2B5EF4-FFF2-40B4-BE49-F238E27FC236}">
                <a16:creationId xmlns:a16="http://schemas.microsoft.com/office/drawing/2014/main" id="{5D2D95D9-2E65-4DFF-BECF-23B99D0CEE42}"/>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3695186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17F228-7E81-4FD7-80AD-057E00A76AC4}"/>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765336D6-5501-4779-846B-4FF34A63AD3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70FA1FCD-12D1-436C-97F0-E51F47AD1908}"/>
              </a:ext>
            </a:extLst>
          </p:cNvPr>
          <p:cNvSpPr>
            <a:spLocks noGrp="1"/>
          </p:cNvSpPr>
          <p:nvPr>
            <p:ph type="dt" sz="half" idx="10"/>
          </p:nvPr>
        </p:nvSpPr>
        <p:spPr/>
        <p:txBody>
          <a:bodyPr/>
          <a:lstStyle/>
          <a:p>
            <a:fld id="{D34BE53F-357E-42E6-AE8E-DFACCE00A26D}" type="datetime1">
              <a:rPr lang="en-GB" smtClean="0"/>
              <a:t>29/06/2021</a:t>
            </a:fld>
            <a:endParaRPr lang="de-CH"/>
          </a:p>
        </p:txBody>
      </p:sp>
      <p:sp>
        <p:nvSpPr>
          <p:cNvPr id="5" name="Fußzeilenplatzhalter 4">
            <a:extLst>
              <a:ext uri="{FF2B5EF4-FFF2-40B4-BE49-F238E27FC236}">
                <a16:creationId xmlns:a16="http://schemas.microsoft.com/office/drawing/2014/main" id="{B6B7F486-4114-4D62-880D-6D6CB9DC5267}"/>
              </a:ext>
            </a:extLst>
          </p:cNvPr>
          <p:cNvSpPr>
            <a:spLocks noGrp="1"/>
          </p:cNvSpPr>
          <p:nvPr>
            <p:ph type="ftr" sz="quarter" idx="11"/>
          </p:nvPr>
        </p:nvSpPr>
        <p:spPr/>
        <p:txBody>
          <a:bodyPr/>
          <a:lstStyle/>
          <a:p>
            <a:r>
              <a:rPr lang="de-CH"/>
              <a:t>Roman Studer, Alexandre Rau</a:t>
            </a:r>
          </a:p>
        </p:txBody>
      </p:sp>
      <p:sp>
        <p:nvSpPr>
          <p:cNvPr id="6" name="Foliennummernplatzhalter 5">
            <a:extLst>
              <a:ext uri="{FF2B5EF4-FFF2-40B4-BE49-F238E27FC236}">
                <a16:creationId xmlns:a16="http://schemas.microsoft.com/office/drawing/2014/main" id="{63B7F1F1-900F-482B-AC05-9673F2328E16}"/>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3809306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ACB346-AF07-4434-95CB-30CB963829B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791C616D-2697-4EA9-ACD1-992E27F85B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D7CE658C-AF87-4A58-8623-3A2CB8C8F924}"/>
              </a:ext>
            </a:extLst>
          </p:cNvPr>
          <p:cNvSpPr>
            <a:spLocks noGrp="1"/>
          </p:cNvSpPr>
          <p:nvPr>
            <p:ph type="dt" sz="half" idx="10"/>
          </p:nvPr>
        </p:nvSpPr>
        <p:spPr/>
        <p:txBody>
          <a:bodyPr/>
          <a:lstStyle/>
          <a:p>
            <a:fld id="{60F14748-6DFA-4414-8FE2-328A61FE0787}" type="datetime1">
              <a:rPr lang="en-GB" smtClean="0"/>
              <a:t>29/06/2021</a:t>
            </a:fld>
            <a:endParaRPr lang="de-CH"/>
          </a:p>
        </p:txBody>
      </p:sp>
      <p:sp>
        <p:nvSpPr>
          <p:cNvPr id="5" name="Fußzeilenplatzhalter 4">
            <a:extLst>
              <a:ext uri="{FF2B5EF4-FFF2-40B4-BE49-F238E27FC236}">
                <a16:creationId xmlns:a16="http://schemas.microsoft.com/office/drawing/2014/main" id="{386439D7-E9A7-4CF2-B4BD-1A9E2139B73B}"/>
              </a:ext>
            </a:extLst>
          </p:cNvPr>
          <p:cNvSpPr>
            <a:spLocks noGrp="1"/>
          </p:cNvSpPr>
          <p:nvPr>
            <p:ph type="ftr" sz="quarter" idx="11"/>
          </p:nvPr>
        </p:nvSpPr>
        <p:spPr/>
        <p:txBody>
          <a:bodyPr/>
          <a:lstStyle/>
          <a:p>
            <a:r>
              <a:rPr lang="de-CH"/>
              <a:t>Roman Studer, Alexandre Rau</a:t>
            </a:r>
          </a:p>
        </p:txBody>
      </p:sp>
      <p:sp>
        <p:nvSpPr>
          <p:cNvPr id="6" name="Foliennummernplatzhalter 5">
            <a:extLst>
              <a:ext uri="{FF2B5EF4-FFF2-40B4-BE49-F238E27FC236}">
                <a16:creationId xmlns:a16="http://schemas.microsoft.com/office/drawing/2014/main" id="{265768DA-04D6-45F1-B141-456EE9363D5E}"/>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3707679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879CEAB-1965-4275-AC2D-DB040136AED5}"/>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2D982016-63C9-4579-B38D-EAB7C14C0DE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1C882AEF-3150-4605-B0EB-4ACB7FAE2B28}"/>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7EF0C14E-2D10-4425-A013-0A2F9EBC8024}"/>
              </a:ext>
            </a:extLst>
          </p:cNvPr>
          <p:cNvSpPr>
            <a:spLocks noGrp="1"/>
          </p:cNvSpPr>
          <p:nvPr>
            <p:ph type="dt" sz="half" idx="10"/>
          </p:nvPr>
        </p:nvSpPr>
        <p:spPr/>
        <p:txBody>
          <a:bodyPr/>
          <a:lstStyle/>
          <a:p>
            <a:fld id="{3A6C4DAA-5200-4E49-97EF-AFAA3787933C}" type="datetime1">
              <a:rPr lang="en-GB" smtClean="0"/>
              <a:t>29/06/2021</a:t>
            </a:fld>
            <a:endParaRPr lang="de-CH"/>
          </a:p>
        </p:txBody>
      </p:sp>
      <p:sp>
        <p:nvSpPr>
          <p:cNvPr id="6" name="Fußzeilenplatzhalter 5">
            <a:extLst>
              <a:ext uri="{FF2B5EF4-FFF2-40B4-BE49-F238E27FC236}">
                <a16:creationId xmlns:a16="http://schemas.microsoft.com/office/drawing/2014/main" id="{29CF1BCB-3C49-414F-BC84-C50A55255E75}"/>
              </a:ext>
            </a:extLst>
          </p:cNvPr>
          <p:cNvSpPr>
            <a:spLocks noGrp="1"/>
          </p:cNvSpPr>
          <p:nvPr>
            <p:ph type="ftr" sz="quarter" idx="11"/>
          </p:nvPr>
        </p:nvSpPr>
        <p:spPr/>
        <p:txBody>
          <a:bodyPr/>
          <a:lstStyle/>
          <a:p>
            <a:r>
              <a:rPr lang="de-CH"/>
              <a:t>Roman Studer, Alexandre Rau</a:t>
            </a:r>
          </a:p>
        </p:txBody>
      </p:sp>
      <p:sp>
        <p:nvSpPr>
          <p:cNvPr id="7" name="Foliennummernplatzhalter 6">
            <a:extLst>
              <a:ext uri="{FF2B5EF4-FFF2-40B4-BE49-F238E27FC236}">
                <a16:creationId xmlns:a16="http://schemas.microsoft.com/office/drawing/2014/main" id="{1B59752D-406E-4752-8F57-860A2E4C4CC2}"/>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748655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B38761-8D11-4DCC-B99F-AC12E48C4776}"/>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A9D0965D-CC7F-4E20-AEA9-A125DAD545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B643A73F-24BC-411F-9A33-9A84E8EBEF5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83AE9D03-1A08-4181-AE5C-3D92BA2E83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E0420425-D449-4524-8300-1FF03C8DF78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E0EC8E72-AC7E-41F8-A288-996EDC31ABA3}"/>
              </a:ext>
            </a:extLst>
          </p:cNvPr>
          <p:cNvSpPr>
            <a:spLocks noGrp="1"/>
          </p:cNvSpPr>
          <p:nvPr>
            <p:ph type="dt" sz="half" idx="10"/>
          </p:nvPr>
        </p:nvSpPr>
        <p:spPr/>
        <p:txBody>
          <a:bodyPr/>
          <a:lstStyle/>
          <a:p>
            <a:fld id="{97412C70-6D58-48C3-AB5B-51B9A5F7A762}" type="datetime1">
              <a:rPr lang="en-GB" smtClean="0"/>
              <a:t>29/06/2021</a:t>
            </a:fld>
            <a:endParaRPr lang="de-CH"/>
          </a:p>
        </p:txBody>
      </p:sp>
      <p:sp>
        <p:nvSpPr>
          <p:cNvPr id="8" name="Fußzeilenplatzhalter 7">
            <a:extLst>
              <a:ext uri="{FF2B5EF4-FFF2-40B4-BE49-F238E27FC236}">
                <a16:creationId xmlns:a16="http://schemas.microsoft.com/office/drawing/2014/main" id="{E181E52D-E78C-4D3F-866E-BEBDDCFAC3C7}"/>
              </a:ext>
            </a:extLst>
          </p:cNvPr>
          <p:cNvSpPr>
            <a:spLocks noGrp="1"/>
          </p:cNvSpPr>
          <p:nvPr>
            <p:ph type="ftr" sz="quarter" idx="11"/>
          </p:nvPr>
        </p:nvSpPr>
        <p:spPr/>
        <p:txBody>
          <a:bodyPr/>
          <a:lstStyle/>
          <a:p>
            <a:r>
              <a:rPr lang="de-CH"/>
              <a:t>Roman Studer, Alexandre Rau</a:t>
            </a:r>
          </a:p>
        </p:txBody>
      </p:sp>
      <p:sp>
        <p:nvSpPr>
          <p:cNvPr id="9" name="Foliennummernplatzhalter 8">
            <a:extLst>
              <a:ext uri="{FF2B5EF4-FFF2-40B4-BE49-F238E27FC236}">
                <a16:creationId xmlns:a16="http://schemas.microsoft.com/office/drawing/2014/main" id="{EC43A7C0-FC2A-49E9-A852-C87DC4E90B68}"/>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3963740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3F87FF-F64F-458A-BF23-227BDCA825F6}"/>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FC02ED9C-D586-45B7-A59C-CE962880E8C1}"/>
              </a:ext>
            </a:extLst>
          </p:cNvPr>
          <p:cNvSpPr>
            <a:spLocks noGrp="1"/>
          </p:cNvSpPr>
          <p:nvPr>
            <p:ph type="dt" sz="half" idx="10"/>
          </p:nvPr>
        </p:nvSpPr>
        <p:spPr/>
        <p:txBody>
          <a:bodyPr/>
          <a:lstStyle/>
          <a:p>
            <a:fld id="{38A65BCC-E555-4E25-90B7-781FDC447933}" type="datetime1">
              <a:rPr lang="en-GB" smtClean="0"/>
              <a:t>29/06/2021</a:t>
            </a:fld>
            <a:endParaRPr lang="de-CH"/>
          </a:p>
        </p:txBody>
      </p:sp>
      <p:sp>
        <p:nvSpPr>
          <p:cNvPr id="4" name="Fußzeilenplatzhalter 3">
            <a:extLst>
              <a:ext uri="{FF2B5EF4-FFF2-40B4-BE49-F238E27FC236}">
                <a16:creationId xmlns:a16="http://schemas.microsoft.com/office/drawing/2014/main" id="{A4C7B28D-CA55-4403-8901-ACA26B855B3B}"/>
              </a:ext>
            </a:extLst>
          </p:cNvPr>
          <p:cNvSpPr>
            <a:spLocks noGrp="1"/>
          </p:cNvSpPr>
          <p:nvPr>
            <p:ph type="ftr" sz="quarter" idx="11"/>
          </p:nvPr>
        </p:nvSpPr>
        <p:spPr/>
        <p:txBody>
          <a:bodyPr/>
          <a:lstStyle/>
          <a:p>
            <a:r>
              <a:rPr lang="de-CH"/>
              <a:t>Roman Studer, Alexandre Rau</a:t>
            </a:r>
          </a:p>
        </p:txBody>
      </p:sp>
      <p:sp>
        <p:nvSpPr>
          <p:cNvPr id="5" name="Foliennummernplatzhalter 4">
            <a:extLst>
              <a:ext uri="{FF2B5EF4-FFF2-40B4-BE49-F238E27FC236}">
                <a16:creationId xmlns:a16="http://schemas.microsoft.com/office/drawing/2014/main" id="{01A25B26-6D6F-4914-B2AE-D3FAE8121DA6}"/>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308067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08A1C665-250F-4347-9239-E53937A0146A}"/>
              </a:ext>
            </a:extLst>
          </p:cNvPr>
          <p:cNvSpPr>
            <a:spLocks noGrp="1"/>
          </p:cNvSpPr>
          <p:nvPr>
            <p:ph type="dt" sz="half" idx="10"/>
          </p:nvPr>
        </p:nvSpPr>
        <p:spPr/>
        <p:txBody>
          <a:bodyPr/>
          <a:lstStyle/>
          <a:p>
            <a:fld id="{9CDE39CB-DD2D-403A-9BCB-482E19A32A92}" type="datetime1">
              <a:rPr lang="en-GB" smtClean="0"/>
              <a:t>29/06/2021</a:t>
            </a:fld>
            <a:endParaRPr lang="de-CH"/>
          </a:p>
        </p:txBody>
      </p:sp>
      <p:sp>
        <p:nvSpPr>
          <p:cNvPr id="3" name="Fußzeilenplatzhalter 2">
            <a:extLst>
              <a:ext uri="{FF2B5EF4-FFF2-40B4-BE49-F238E27FC236}">
                <a16:creationId xmlns:a16="http://schemas.microsoft.com/office/drawing/2014/main" id="{D9E6645C-8DE1-444A-BD6D-9BA23F11F207}"/>
              </a:ext>
            </a:extLst>
          </p:cNvPr>
          <p:cNvSpPr>
            <a:spLocks noGrp="1"/>
          </p:cNvSpPr>
          <p:nvPr>
            <p:ph type="ftr" sz="quarter" idx="11"/>
          </p:nvPr>
        </p:nvSpPr>
        <p:spPr/>
        <p:txBody>
          <a:bodyPr/>
          <a:lstStyle/>
          <a:p>
            <a:r>
              <a:rPr lang="de-CH"/>
              <a:t>Roman Studer, Alexandre Rau</a:t>
            </a:r>
          </a:p>
        </p:txBody>
      </p:sp>
      <p:sp>
        <p:nvSpPr>
          <p:cNvPr id="4" name="Foliennummernplatzhalter 3">
            <a:extLst>
              <a:ext uri="{FF2B5EF4-FFF2-40B4-BE49-F238E27FC236}">
                <a16:creationId xmlns:a16="http://schemas.microsoft.com/office/drawing/2014/main" id="{99F8B494-9857-4A8B-906D-02F14F4ECAFC}"/>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433292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14C3AA-C1EE-496B-A898-27E7F327EA6A}"/>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41236990-41E8-4C83-97BC-CFBD131D5E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4211762A-D2B0-4EF9-B316-E9D42F4BA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D95028C2-5488-4666-A6FA-893B0D1D298B}"/>
              </a:ext>
            </a:extLst>
          </p:cNvPr>
          <p:cNvSpPr>
            <a:spLocks noGrp="1"/>
          </p:cNvSpPr>
          <p:nvPr>
            <p:ph type="dt" sz="half" idx="10"/>
          </p:nvPr>
        </p:nvSpPr>
        <p:spPr/>
        <p:txBody>
          <a:bodyPr/>
          <a:lstStyle/>
          <a:p>
            <a:fld id="{30F67639-CCF9-41B9-B413-9F124362649E}" type="datetime1">
              <a:rPr lang="en-GB" smtClean="0"/>
              <a:t>29/06/2021</a:t>
            </a:fld>
            <a:endParaRPr lang="de-CH"/>
          </a:p>
        </p:txBody>
      </p:sp>
      <p:sp>
        <p:nvSpPr>
          <p:cNvPr id="6" name="Fußzeilenplatzhalter 5">
            <a:extLst>
              <a:ext uri="{FF2B5EF4-FFF2-40B4-BE49-F238E27FC236}">
                <a16:creationId xmlns:a16="http://schemas.microsoft.com/office/drawing/2014/main" id="{4A3544DA-F475-4A85-8EBE-8418E147AA83}"/>
              </a:ext>
            </a:extLst>
          </p:cNvPr>
          <p:cNvSpPr>
            <a:spLocks noGrp="1"/>
          </p:cNvSpPr>
          <p:nvPr>
            <p:ph type="ftr" sz="quarter" idx="11"/>
          </p:nvPr>
        </p:nvSpPr>
        <p:spPr/>
        <p:txBody>
          <a:bodyPr/>
          <a:lstStyle/>
          <a:p>
            <a:r>
              <a:rPr lang="de-CH"/>
              <a:t>Roman Studer, Alexandre Rau</a:t>
            </a:r>
          </a:p>
        </p:txBody>
      </p:sp>
      <p:sp>
        <p:nvSpPr>
          <p:cNvPr id="7" name="Foliennummernplatzhalter 6">
            <a:extLst>
              <a:ext uri="{FF2B5EF4-FFF2-40B4-BE49-F238E27FC236}">
                <a16:creationId xmlns:a16="http://schemas.microsoft.com/office/drawing/2014/main" id="{3126730B-8F0E-43FF-92DD-9D7506ED0FA6}"/>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105274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8AA0CB-93B7-423F-9EFE-C0292EF9379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5E87EE07-0EAE-4070-9EF4-29D5CA2D34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EB567E83-176A-49A5-8243-5A14B50693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2E32D24F-5019-48BC-919E-0EEE96D9561E}"/>
              </a:ext>
            </a:extLst>
          </p:cNvPr>
          <p:cNvSpPr>
            <a:spLocks noGrp="1"/>
          </p:cNvSpPr>
          <p:nvPr>
            <p:ph type="dt" sz="half" idx="10"/>
          </p:nvPr>
        </p:nvSpPr>
        <p:spPr/>
        <p:txBody>
          <a:bodyPr/>
          <a:lstStyle/>
          <a:p>
            <a:fld id="{65C79ECD-86AF-436D-9778-5222C52DEF1C}" type="datetime1">
              <a:rPr lang="en-GB" smtClean="0"/>
              <a:t>29/06/2021</a:t>
            </a:fld>
            <a:endParaRPr lang="de-CH"/>
          </a:p>
        </p:txBody>
      </p:sp>
      <p:sp>
        <p:nvSpPr>
          <p:cNvPr id="6" name="Fußzeilenplatzhalter 5">
            <a:extLst>
              <a:ext uri="{FF2B5EF4-FFF2-40B4-BE49-F238E27FC236}">
                <a16:creationId xmlns:a16="http://schemas.microsoft.com/office/drawing/2014/main" id="{A21270F2-A60D-4570-BE63-639B10374640}"/>
              </a:ext>
            </a:extLst>
          </p:cNvPr>
          <p:cNvSpPr>
            <a:spLocks noGrp="1"/>
          </p:cNvSpPr>
          <p:nvPr>
            <p:ph type="ftr" sz="quarter" idx="11"/>
          </p:nvPr>
        </p:nvSpPr>
        <p:spPr/>
        <p:txBody>
          <a:bodyPr/>
          <a:lstStyle/>
          <a:p>
            <a:r>
              <a:rPr lang="de-CH"/>
              <a:t>Roman Studer, Alexandre Rau</a:t>
            </a:r>
          </a:p>
        </p:txBody>
      </p:sp>
      <p:sp>
        <p:nvSpPr>
          <p:cNvPr id="7" name="Foliennummernplatzhalter 6">
            <a:extLst>
              <a:ext uri="{FF2B5EF4-FFF2-40B4-BE49-F238E27FC236}">
                <a16:creationId xmlns:a16="http://schemas.microsoft.com/office/drawing/2014/main" id="{AEB07ACB-E133-4399-B43E-7C45154F9738}"/>
              </a:ext>
            </a:extLst>
          </p:cNvPr>
          <p:cNvSpPr>
            <a:spLocks noGrp="1"/>
          </p:cNvSpPr>
          <p:nvPr>
            <p:ph type="sldNum" sz="quarter" idx="12"/>
          </p:nvPr>
        </p:nvSpPr>
        <p:spPr/>
        <p:txBody>
          <a:bodyPr/>
          <a:lstStyle/>
          <a:p>
            <a:fld id="{2FD792E3-E401-4E03-A367-A0CE4F17704C}" type="slidenum">
              <a:rPr lang="de-CH" smtClean="0"/>
              <a:t>‹#›</a:t>
            </a:fld>
            <a:endParaRPr lang="de-CH"/>
          </a:p>
        </p:txBody>
      </p:sp>
    </p:spTree>
    <p:extLst>
      <p:ext uri="{BB962C8B-B14F-4D97-AF65-F5344CB8AC3E}">
        <p14:creationId xmlns:p14="http://schemas.microsoft.com/office/powerpoint/2010/main" val="2182498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6900EBE5-3934-4C0C-A6EC-1087E292BC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D29F9AC6-AF74-48E4-8B00-367CA563DD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EE31F0A9-CD71-42E3-90D5-199D7580EF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D0E6A5-2101-4529-A593-35971253E0E4}" type="datetime1">
              <a:rPr lang="en-GB" smtClean="0"/>
              <a:t>29/06/2021</a:t>
            </a:fld>
            <a:endParaRPr lang="de-CH"/>
          </a:p>
        </p:txBody>
      </p:sp>
      <p:sp>
        <p:nvSpPr>
          <p:cNvPr id="5" name="Fußzeilenplatzhalter 4">
            <a:extLst>
              <a:ext uri="{FF2B5EF4-FFF2-40B4-BE49-F238E27FC236}">
                <a16:creationId xmlns:a16="http://schemas.microsoft.com/office/drawing/2014/main" id="{FD80D09F-F52E-49A6-A2F2-30511B3F4F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CH"/>
              <a:t>Roman Studer, Alexandre Rau</a:t>
            </a:r>
          </a:p>
        </p:txBody>
      </p:sp>
      <p:sp>
        <p:nvSpPr>
          <p:cNvPr id="6" name="Foliennummernplatzhalter 5">
            <a:extLst>
              <a:ext uri="{FF2B5EF4-FFF2-40B4-BE49-F238E27FC236}">
                <a16:creationId xmlns:a16="http://schemas.microsoft.com/office/drawing/2014/main" id="{C9D3030C-BA1E-4F3F-9CA5-EE6244026C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792E3-E401-4E03-A367-A0CE4F17704C}" type="slidenum">
              <a:rPr lang="de-CH" smtClean="0"/>
              <a:t>‹#›</a:t>
            </a:fld>
            <a:endParaRPr lang="de-CH"/>
          </a:p>
        </p:txBody>
      </p:sp>
    </p:spTree>
    <p:extLst>
      <p:ext uri="{BB962C8B-B14F-4D97-AF65-F5344CB8AC3E}">
        <p14:creationId xmlns:p14="http://schemas.microsoft.com/office/powerpoint/2010/main" val="492183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2">
            <a:extLst>
              <a:ext uri="{FF2B5EF4-FFF2-40B4-BE49-F238E27FC236}">
                <a16:creationId xmlns:a16="http://schemas.microsoft.com/office/drawing/2014/main" id="{08695C16-B752-430A-AB57-B217F0B6CDC2}"/>
              </a:ext>
            </a:extLst>
          </p:cNvPr>
          <p:cNvSpPr/>
          <p:nvPr/>
        </p:nvSpPr>
        <p:spPr>
          <a:xfrm>
            <a:off x="339033" y="2030185"/>
            <a:ext cx="6655253" cy="701731"/>
          </a:xfrm>
          <a:prstGeom prst="rect">
            <a:avLst/>
          </a:prstGeom>
        </p:spPr>
        <p:txBody>
          <a:bodyPr wrap="square">
            <a:spAutoFit/>
          </a:bodyPr>
          <a:lstStyle/>
          <a:p>
            <a:pPr defTabSz="914192" fontAlgn="base">
              <a:lnSpc>
                <a:spcPct val="90000"/>
              </a:lnSpc>
              <a:spcBef>
                <a:spcPct val="0"/>
              </a:spcBef>
              <a:spcAft>
                <a:spcPts val="588"/>
              </a:spcAft>
              <a:tabLst>
                <a:tab pos="1232294" algn="l"/>
              </a:tabLst>
              <a:defRPr/>
            </a:pPr>
            <a:r>
              <a:rPr lang="en-US" sz="4400" dirty="0">
                <a:gradFill>
                  <a:gsLst>
                    <a:gs pos="2917">
                      <a:srgbClr val="353535"/>
                    </a:gs>
                    <a:gs pos="30000">
                      <a:srgbClr val="353535"/>
                    </a:gs>
                  </a:gsLst>
                  <a:lin ang="5400000" scaled="0"/>
                </a:gradFill>
                <a:latin typeface="Roboto Medium" panose="02000000000000000000" pitchFamily="2" charset="0"/>
                <a:ea typeface="Roboto Medium" panose="02000000000000000000" pitchFamily="2" charset="0"/>
                <a:cs typeface="Helvetica Neue" panose="02000503000000020004" pitchFamily="2" charset="0"/>
              </a:rPr>
              <a:t>cml1 Medical Challenge</a:t>
            </a:r>
          </a:p>
        </p:txBody>
      </p:sp>
      <p:sp>
        <p:nvSpPr>
          <p:cNvPr id="7" name="Rectangle 47">
            <a:extLst>
              <a:ext uri="{FF2B5EF4-FFF2-40B4-BE49-F238E27FC236}">
                <a16:creationId xmlns:a16="http://schemas.microsoft.com/office/drawing/2014/main" id="{FC65C6C5-7AA5-4CB6-ACA9-73ACEE645A2B}"/>
              </a:ext>
            </a:extLst>
          </p:cNvPr>
          <p:cNvSpPr/>
          <p:nvPr/>
        </p:nvSpPr>
        <p:spPr>
          <a:xfrm>
            <a:off x="339033" y="2583816"/>
            <a:ext cx="6655252" cy="3154710"/>
          </a:xfrm>
          <a:prstGeom prst="rect">
            <a:avLst/>
          </a:prstGeom>
        </p:spPr>
        <p:txBody>
          <a:bodyPr wrap="square">
            <a:spAutoFit/>
          </a:bodyPr>
          <a:lstStyle/>
          <a:p>
            <a:pPr defTabSz="914049">
              <a:spcBef>
                <a:spcPts val="1765"/>
              </a:spcBef>
              <a:defRPr/>
            </a:pPr>
            <a:r>
              <a:rPr lang="de-DE"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Final </a:t>
            </a:r>
            <a:r>
              <a:rPr lang="en-AU"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Presentation</a:t>
            </a:r>
            <a:r>
              <a:rPr lang="de-DE"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 </a:t>
            </a:r>
          </a:p>
          <a:p>
            <a:pPr defTabSz="914049">
              <a:spcBef>
                <a:spcPts val="1765"/>
              </a:spcBef>
              <a:defRPr/>
            </a:pPr>
            <a:endParaRPr lang="en-US" sz="2000" dirty="0">
              <a:solidFill>
                <a:schemeClr val="bg2">
                  <a:lumMod val="50000"/>
                </a:schemeClr>
              </a:solidFill>
              <a:latin typeface="Helvetica Neue Light" panose="02000403000000020004" pitchFamily="2" charset="0"/>
              <a:ea typeface="Helvetica Neue Light" panose="02000403000000020004" pitchFamily="2" charset="0"/>
              <a:cs typeface="Helvetica Neue" panose="02000503000000020004" pitchFamily="2"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p:txBody>
      </p:sp>
      <p:pic>
        <p:nvPicPr>
          <p:cNvPr id="5" name="Grafik 4" descr="Ein Bild, das Person, Zahnbürste, schließen, starrend enthält.&#10;&#10;Automatisch generierte Beschreibung">
            <a:extLst>
              <a:ext uri="{FF2B5EF4-FFF2-40B4-BE49-F238E27FC236}">
                <a16:creationId xmlns:a16="http://schemas.microsoft.com/office/drawing/2014/main" id="{1BDB456D-BCBD-4954-8648-6B20EAECB0F5}"/>
              </a:ext>
            </a:extLst>
          </p:cNvPr>
          <p:cNvPicPr>
            <a:picLocks noChangeAspect="1"/>
          </p:cNvPicPr>
          <p:nvPr/>
        </p:nvPicPr>
        <p:blipFill rotWithShape="1">
          <a:blip r:embed="rId3">
            <a:extLst>
              <a:ext uri="{28A0092B-C50C-407E-A947-70E740481C1C}">
                <a14:useLocalDpi xmlns:a14="http://schemas.microsoft.com/office/drawing/2010/main" val="0"/>
              </a:ext>
            </a:extLst>
          </a:blip>
          <a:srcRect l="26189" t="14593" r="41443" b="9552"/>
          <a:stretch/>
        </p:blipFill>
        <p:spPr>
          <a:xfrm>
            <a:off x="7802473" y="-1"/>
            <a:ext cx="4389528" cy="6858001"/>
          </a:xfrm>
          <a:prstGeom prst="rect">
            <a:avLst/>
          </a:prstGeom>
        </p:spPr>
      </p:pic>
    </p:spTree>
    <p:extLst>
      <p:ext uri="{BB962C8B-B14F-4D97-AF65-F5344CB8AC3E}">
        <p14:creationId xmlns:p14="http://schemas.microsoft.com/office/powerpoint/2010/main" val="4116639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7831494"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10512170" y="260750"/>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23" name="Freeform 11">
            <a:extLst>
              <a:ext uri="{FF2B5EF4-FFF2-40B4-BE49-F238E27FC236}">
                <a16:creationId xmlns:a16="http://schemas.microsoft.com/office/drawing/2014/main" id="{B264097C-595F-49A6-8BB7-CAAF9E39B7B2}"/>
              </a:ext>
            </a:extLst>
          </p:cNvPr>
          <p:cNvSpPr/>
          <p:nvPr/>
        </p:nvSpPr>
        <p:spPr>
          <a:xfrm>
            <a:off x="7515806" y="255675"/>
            <a:ext cx="238251" cy="221778"/>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AC2143E-E548-4E55-B062-25B07287657A}"/>
              </a:ext>
            </a:extLst>
          </p:cNvPr>
          <p:cNvCxnSpPr>
            <a:cxnSpLocks/>
          </p:cNvCxnSpPr>
          <p:nvPr/>
        </p:nvCxnSpPr>
        <p:spPr>
          <a:xfrm>
            <a:off x="4823135" y="363784"/>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73D2B3-CFCF-4436-BB11-34C760666A0E}"/>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9" name="Textfeld 8">
            <a:extLst>
              <a:ext uri="{FF2B5EF4-FFF2-40B4-BE49-F238E27FC236}">
                <a16:creationId xmlns:a16="http://schemas.microsoft.com/office/drawing/2014/main" id="{1DFF570F-09AD-4C59-AB47-ECA8AFAE6188}"/>
              </a:ext>
            </a:extLst>
          </p:cNvPr>
          <p:cNvSpPr txBox="1"/>
          <p:nvPr/>
        </p:nvSpPr>
        <p:spPr>
          <a:xfrm>
            <a:off x="9433944" y="6596390"/>
            <a:ext cx="2819561" cy="261610"/>
          </a:xfrm>
          <a:prstGeom prst="rect">
            <a:avLst/>
          </a:prstGeom>
          <a:noFill/>
        </p:spPr>
        <p:txBody>
          <a:bodyPr wrap="square" rtlCol="0">
            <a:spAutoFit/>
          </a:bodyPr>
          <a:lstStyle/>
          <a:p>
            <a:pPr algn="r"/>
            <a:r>
              <a:rPr lang="de-CH" sz="1100" dirty="0">
                <a:solidFill>
                  <a:schemeClr val="bg2">
                    <a:lumMod val="75000"/>
                  </a:schemeClr>
                </a:solidFill>
              </a:rPr>
              <a:t>Bildquelle: unsplash.com</a:t>
            </a:r>
          </a:p>
        </p:txBody>
      </p:sp>
      <p:sp>
        <p:nvSpPr>
          <p:cNvPr id="28" name="Textfeld 27">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2114F524-20AA-4BEC-9266-593EC83EA821}"/>
              </a:ext>
            </a:extLst>
          </p:cNvPr>
          <p:cNvSpPr>
            <a:spLocks noGrp="1"/>
          </p:cNvSpPr>
          <p:nvPr>
            <p:ph type="dt" sz="half" idx="10"/>
          </p:nvPr>
        </p:nvSpPr>
        <p:spPr/>
        <p:txBody>
          <a:bodyPr/>
          <a:lstStyle/>
          <a:p>
            <a:fld id="{2CC03D73-1F34-48E0-AFF1-4F1F8EBA1283}" type="datetime1">
              <a:rPr lang="en-GB" smtClean="0"/>
              <a:t>29/06/2021</a:t>
            </a:fld>
            <a:endParaRPr lang="de-CH"/>
          </a:p>
        </p:txBody>
      </p:sp>
      <p:sp>
        <p:nvSpPr>
          <p:cNvPr id="14" name="Foliennummernplatzhalter 13">
            <a:extLst>
              <a:ext uri="{FF2B5EF4-FFF2-40B4-BE49-F238E27FC236}">
                <a16:creationId xmlns:a16="http://schemas.microsoft.com/office/drawing/2014/main" id="{0B0B3496-33EB-42E4-9973-0AB4A774111D}"/>
              </a:ext>
            </a:extLst>
          </p:cNvPr>
          <p:cNvSpPr>
            <a:spLocks noGrp="1"/>
          </p:cNvSpPr>
          <p:nvPr>
            <p:ph type="sldNum" sz="quarter" idx="12"/>
          </p:nvPr>
        </p:nvSpPr>
        <p:spPr/>
        <p:txBody>
          <a:bodyPr/>
          <a:lstStyle/>
          <a:p>
            <a:fld id="{2FD792E3-E401-4E03-A367-A0CE4F17704C}" type="slidenum">
              <a:rPr lang="de-CH" smtClean="0"/>
              <a:t>10</a:t>
            </a:fld>
            <a:endParaRPr lang="de-CH"/>
          </a:p>
        </p:txBody>
      </p:sp>
      <p:graphicFrame>
        <p:nvGraphicFramePr>
          <p:cNvPr id="45" name="Tabelle 44">
            <a:extLst>
              <a:ext uri="{FF2B5EF4-FFF2-40B4-BE49-F238E27FC236}">
                <a16:creationId xmlns:a16="http://schemas.microsoft.com/office/drawing/2014/main" id="{EDA89CA9-826D-4999-9BEC-69B3BA02A7B8}"/>
              </a:ext>
            </a:extLst>
          </p:cNvPr>
          <p:cNvGraphicFramePr>
            <a:graphicFrameLocks noGrp="1"/>
          </p:cNvGraphicFramePr>
          <p:nvPr>
            <p:extLst>
              <p:ext uri="{D42A27DB-BD31-4B8C-83A1-F6EECF244321}">
                <p14:modId xmlns:p14="http://schemas.microsoft.com/office/powerpoint/2010/main" val="2440655430"/>
              </p:ext>
            </p:extLst>
          </p:nvPr>
        </p:nvGraphicFramePr>
        <p:xfrm>
          <a:off x="616334" y="1847641"/>
          <a:ext cx="4011593" cy="630680"/>
        </p:xfrm>
        <a:graphic>
          <a:graphicData uri="http://schemas.openxmlformats.org/drawingml/2006/table">
            <a:tbl>
              <a:tblPr firstRow="1" firstCol="1" bandRow="1">
                <a:tableStyleId>{5940675A-B579-460E-94D1-54222C63F5DA}</a:tableStyleId>
              </a:tblPr>
              <a:tblGrid>
                <a:gridCol w="689802">
                  <a:extLst>
                    <a:ext uri="{9D8B030D-6E8A-4147-A177-3AD203B41FA5}">
                      <a16:colId xmlns:a16="http://schemas.microsoft.com/office/drawing/2014/main" val="105763888"/>
                    </a:ext>
                  </a:extLst>
                </a:gridCol>
                <a:gridCol w="878156">
                  <a:extLst>
                    <a:ext uri="{9D8B030D-6E8A-4147-A177-3AD203B41FA5}">
                      <a16:colId xmlns:a16="http://schemas.microsoft.com/office/drawing/2014/main" val="1480661355"/>
                    </a:ext>
                  </a:extLst>
                </a:gridCol>
                <a:gridCol w="761673">
                  <a:extLst>
                    <a:ext uri="{9D8B030D-6E8A-4147-A177-3AD203B41FA5}">
                      <a16:colId xmlns:a16="http://schemas.microsoft.com/office/drawing/2014/main" val="1088450530"/>
                    </a:ext>
                  </a:extLst>
                </a:gridCol>
                <a:gridCol w="644366">
                  <a:extLst>
                    <a:ext uri="{9D8B030D-6E8A-4147-A177-3AD203B41FA5}">
                      <a16:colId xmlns:a16="http://schemas.microsoft.com/office/drawing/2014/main" val="2543969966"/>
                    </a:ext>
                  </a:extLst>
                </a:gridCol>
                <a:gridCol w="492362">
                  <a:extLst>
                    <a:ext uri="{9D8B030D-6E8A-4147-A177-3AD203B41FA5}">
                      <a16:colId xmlns:a16="http://schemas.microsoft.com/office/drawing/2014/main" val="3481544286"/>
                    </a:ext>
                  </a:extLst>
                </a:gridCol>
                <a:gridCol w="545234">
                  <a:extLst>
                    <a:ext uri="{9D8B030D-6E8A-4147-A177-3AD203B41FA5}">
                      <a16:colId xmlns:a16="http://schemas.microsoft.com/office/drawing/2014/main" val="2661558639"/>
                    </a:ext>
                  </a:extLst>
                </a:gridCol>
              </a:tblGrid>
              <a:tr h="141959">
                <a:tc>
                  <a:txBody>
                    <a:bodyPr/>
                    <a:lstStyle/>
                    <a:p>
                      <a:pPr algn="ctr"/>
                      <a:r>
                        <a:rPr lang="en-GB" sz="1000" b="1" dirty="0">
                          <a:effectLst/>
                        </a:rPr>
                        <a:t>Dataset</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Algorithm</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Baseline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Std</a:t>
                      </a:r>
                      <a:r>
                        <a:rPr lang="en-GB" sz="1000" b="1" baseline="30000" dirty="0">
                          <a:effectLst/>
                        </a:rPr>
                        <a:t>a.</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6122024"/>
                  </a:ext>
                </a:extLst>
              </a:tr>
              <a:tr h="121998">
                <a:tc>
                  <a:txBody>
                    <a:bodyPr/>
                    <a:lstStyle/>
                    <a:p>
                      <a:pPr algn="ctr"/>
                      <a:r>
                        <a:rPr lang="en-GB" sz="1000" dirty="0">
                          <a:effectLst/>
                        </a:rPr>
                        <a:t>Complete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OneHot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XGBoost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0.49</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±0.04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37198873"/>
                  </a:ext>
                </a:extLst>
              </a:tr>
              <a:tr h="111927">
                <a:tc>
                  <a:txBody>
                    <a:bodyPr/>
                    <a:lstStyle/>
                    <a:p>
                      <a:pPr algn="ctr"/>
                      <a:r>
                        <a:rPr lang="en-GB" sz="1000">
                          <a:effectLst/>
                        </a:rPr>
                        <a:t>Male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No OneHot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AdaBoost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0.63</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±0.02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71879492"/>
                  </a:ext>
                </a:extLst>
              </a:tr>
              <a:tr h="173480">
                <a:tc>
                  <a:txBody>
                    <a:bodyPr/>
                    <a:lstStyle/>
                    <a:p>
                      <a:pPr algn="ctr"/>
                      <a:r>
                        <a:rPr lang="en-GB" sz="1000" dirty="0">
                          <a:effectLst/>
                        </a:rPr>
                        <a:t>Female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XGBoost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0.57</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0.58</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±0.006</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33005800"/>
                  </a:ext>
                </a:extLst>
              </a:tr>
            </a:tbl>
          </a:graphicData>
        </a:graphic>
      </p:graphicFrame>
      <p:graphicFrame>
        <p:nvGraphicFramePr>
          <p:cNvPr id="46" name="Tabelle 45">
            <a:extLst>
              <a:ext uri="{FF2B5EF4-FFF2-40B4-BE49-F238E27FC236}">
                <a16:creationId xmlns:a16="http://schemas.microsoft.com/office/drawing/2014/main" id="{CEBE4D83-1FBB-44E5-96FD-1F8DD8E4E4BD}"/>
              </a:ext>
            </a:extLst>
          </p:cNvPr>
          <p:cNvGraphicFramePr>
            <a:graphicFrameLocks noGrp="1"/>
          </p:cNvGraphicFramePr>
          <p:nvPr>
            <p:extLst>
              <p:ext uri="{D42A27DB-BD31-4B8C-83A1-F6EECF244321}">
                <p14:modId xmlns:p14="http://schemas.microsoft.com/office/powerpoint/2010/main" val="2948527468"/>
              </p:ext>
            </p:extLst>
          </p:nvPr>
        </p:nvGraphicFramePr>
        <p:xfrm>
          <a:off x="616334" y="2707034"/>
          <a:ext cx="4011594" cy="627756"/>
        </p:xfrm>
        <a:graphic>
          <a:graphicData uri="http://schemas.openxmlformats.org/drawingml/2006/table">
            <a:tbl>
              <a:tblPr firstRow="1" firstCol="1" bandRow="1">
                <a:tableStyleId>{5940675A-B579-460E-94D1-54222C63F5DA}</a:tableStyleId>
              </a:tblPr>
              <a:tblGrid>
                <a:gridCol w="703846">
                  <a:extLst>
                    <a:ext uri="{9D8B030D-6E8A-4147-A177-3AD203B41FA5}">
                      <a16:colId xmlns:a16="http://schemas.microsoft.com/office/drawing/2014/main" val="2917197812"/>
                    </a:ext>
                  </a:extLst>
                </a:gridCol>
                <a:gridCol w="911200">
                  <a:extLst>
                    <a:ext uri="{9D8B030D-6E8A-4147-A177-3AD203B41FA5}">
                      <a16:colId xmlns:a16="http://schemas.microsoft.com/office/drawing/2014/main" val="519412805"/>
                    </a:ext>
                  </a:extLst>
                </a:gridCol>
                <a:gridCol w="751761">
                  <a:extLst>
                    <a:ext uri="{9D8B030D-6E8A-4147-A177-3AD203B41FA5}">
                      <a16:colId xmlns:a16="http://schemas.microsoft.com/office/drawing/2014/main" val="2664119423"/>
                    </a:ext>
                  </a:extLst>
                </a:gridCol>
                <a:gridCol w="624540">
                  <a:extLst>
                    <a:ext uri="{9D8B030D-6E8A-4147-A177-3AD203B41FA5}">
                      <a16:colId xmlns:a16="http://schemas.microsoft.com/office/drawing/2014/main" val="1065812554"/>
                    </a:ext>
                  </a:extLst>
                </a:gridCol>
                <a:gridCol w="485753">
                  <a:extLst>
                    <a:ext uri="{9D8B030D-6E8A-4147-A177-3AD203B41FA5}">
                      <a16:colId xmlns:a16="http://schemas.microsoft.com/office/drawing/2014/main" val="3054329390"/>
                    </a:ext>
                  </a:extLst>
                </a:gridCol>
                <a:gridCol w="534494">
                  <a:extLst>
                    <a:ext uri="{9D8B030D-6E8A-4147-A177-3AD203B41FA5}">
                      <a16:colId xmlns:a16="http://schemas.microsoft.com/office/drawing/2014/main" val="1635838784"/>
                    </a:ext>
                  </a:extLst>
                </a:gridCol>
              </a:tblGrid>
              <a:tr h="0">
                <a:tc>
                  <a:txBody>
                    <a:bodyPr/>
                    <a:lstStyle/>
                    <a:p>
                      <a:pPr algn="ctr"/>
                      <a:r>
                        <a:rPr lang="en-GB" sz="1000" b="1" dirty="0">
                          <a:effectLst/>
                        </a:rPr>
                        <a:t>Dataset</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Algorithm</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Baseline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Std</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4198547"/>
                  </a:ext>
                </a:extLst>
              </a:tr>
              <a:tr h="157668">
                <a:tc>
                  <a:txBody>
                    <a:bodyPr/>
                    <a:lstStyle/>
                    <a:p>
                      <a:pPr algn="ctr"/>
                      <a:r>
                        <a:rPr lang="en-GB" sz="1000">
                          <a:effectLst/>
                        </a:rPr>
                        <a:t>Complete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OneHot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XGBoost</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0.48</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0.56</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±0.033</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28275940"/>
                  </a:ext>
                </a:extLst>
              </a:tr>
              <a:tr h="157668">
                <a:tc>
                  <a:txBody>
                    <a:bodyPr/>
                    <a:lstStyle/>
                    <a:p>
                      <a:pPr algn="ctr"/>
                      <a:r>
                        <a:rPr lang="en-GB" sz="1000">
                          <a:effectLst/>
                        </a:rPr>
                        <a:t>Male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OneHot+KNN</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AdaBoost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0.51</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0.65</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±0.048</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17514326"/>
                  </a:ext>
                </a:extLst>
              </a:tr>
              <a:tr h="157668">
                <a:tc>
                  <a:txBody>
                    <a:bodyPr/>
                    <a:lstStyle/>
                    <a:p>
                      <a:pPr algn="ctr"/>
                      <a:r>
                        <a:rPr lang="en-GB" sz="1000" dirty="0">
                          <a:effectLst/>
                        </a:rPr>
                        <a:t>Female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50" dirty="0">
                          <a:effectLst/>
                        </a:rPr>
                        <a:t>XGBoost</a:t>
                      </a:r>
                      <a:endParaRPr lang="de-CH"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0.57</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0.58</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±0.008</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87074190"/>
                  </a:ext>
                </a:extLst>
              </a:tr>
            </a:tbl>
          </a:graphicData>
        </a:graphic>
      </p:graphicFrame>
      <p:graphicFrame>
        <p:nvGraphicFramePr>
          <p:cNvPr id="50" name="Tabelle 49">
            <a:extLst>
              <a:ext uri="{FF2B5EF4-FFF2-40B4-BE49-F238E27FC236}">
                <a16:creationId xmlns:a16="http://schemas.microsoft.com/office/drawing/2014/main" id="{53299AB6-46FC-4436-8277-93002E14C40D}"/>
              </a:ext>
            </a:extLst>
          </p:cNvPr>
          <p:cNvGraphicFramePr>
            <a:graphicFrameLocks noGrp="1"/>
          </p:cNvGraphicFramePr>
          <p:nvPr>
            <p:extLst>
              <p:ext uri="{D42A27DB-BD31-4B8C-83A1-F6EECF244321}">
                <p14:modId xmlns:p14="http://schemas.microsoft.com/office/powerpoint/2010/main" val="3733280052"/>
              </p:ext>
            </p:extLst>
          </p:nvPr>
        </p:nvGraphicFramePr>
        <p:xfrm>
          <a:off x="616334" y="4076925"/>
          <a:ext cx="4011592" cy="762000"/>
        </p:xfrm>
        <a:graphic>
          <a:graphicData uri="http://schemas.openxmlformats.org/drawingml/2006/table">
            <a:tbl>
              <a:tblPr firstRow="1" firstCol="1" bandRow="1">
                <a:tableStyleId>{5940675A-B579-460E-94D1-54222C63F5DA}</a:tableStyleId>
              </a:tblPr>
              <a:tblGrid>
                <a:gridCol w="689802">
                  <a:extLst>
                    <a:ext uri="{9D8B030D-6E8A-4147-A177-3AD203B41FA5}">
                      <a16:colId xmlns:a16="http://schemas.microsoft.com/office/drawing/2014/main" val="3816765458"/>
                    </a:ext>
                  </a:extLst>
                </a:gridCol>
                <a:gridCol w="878155">
                  <a:extLst>
                    <a:ext uri="{9D8B030D-6E8A-4147-A177-3AD203B41FA5}">
                      <a16:colId xmlns:a16="http://schemas.microsoft.com/office/drawing/2014/main" val="2998358524"/>
                    </a:ext>
                  </a:extLst>
                </a:gridCol>
                <a:gridCol w="761674">
                  <a:extLst>
                    <a:ext uri="{9D8B030D-6E8A-4147-A177-3AD203B41FA5}">
                      <a16:colId xmlns:a16="http://schemas.microsoft.com/office/drawing/2014/main" val="2534797592"/>
                    </a:ext>
                  </a:extLst>
                </a:gridCol>
                <a:gridCol w="644366">
                  <a:extLst>
                    <a:ext uri="{9D8B030D-6E8A-4147-A177-3AD203B41FA5}">
                      <a16:colId xmlns:a16="http://schemas.microsoft.com/office/drawing/2014/main" val="979943384"/>
                    </a:ext>
                  </a:extLst>
                </a:gridCol>
                <a:gridCol w="492362">
                  <a:extLst>
                    <a:ext uri="{9D8B030D-6E8A-4147-A177-3AD203B41FA5}">
                      <a16:colId xmlns:a16="http://schemas.microsoft.com/office/drawing/2014/main" val="3464597075"/>
                    </a:ext>
                  </a:extLst>
                </a:gridCol>
                <a:gridCol w="545233">
                  <a:extLst>
                    <a:ext uri="{9D8B030D-6E8A-4147-A177-3AD203B41FA5}">
                      <a16:colId xmlns:a16="http://schemas.microsoft.com/office/drawing/2014/main" val="1719198255"/>
                    </a:ext>
                  </a:extLst>
                </a:gridCol>
              </a:tblGrid>
              <a:tr h="141774">
                <a:tc>
                  <a:txBody>
                    <a:bodyPr/>
                    <a:lstStyle/>
                    <a:p>
                      <a:pPr algn="ctr"/>
                      <a:r>
                        <a:rPr lang="en-GB" sz="1000" b="1" dirty="0">
                          <a:effectLst/>
                        </a:rPr>
                        <a:t>Dataset</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Algorithm</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Baseline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Std</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0412554"/>
                  </a:ext>
                </a:extLst>
              </a:tr>
              <a:tr h="141774">
                <a:tc>
                  <a:txBody>
                    <a:bodyPr/>
                    <a:lstStyle/>
                    <a:p>
                      <a:pPr algn="ctr"/>
                      <a:r>
                        <a:rPr lang="en-GB" sz="1000" dirty="0">
                          <a:effectLst/>
                        </a:rPr>
                        <a:t>Complete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XGBoost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0.24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0.31</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±0.009</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02332304"/>
                  </a:ext>
                </a:extLst>
              </a:tr>
              <a:tr h="141774">
                <a:tc>
                  <a:txBody>
                    <a:bodyPr/>
                    <a:lstStyle/>
                    <a:p>
                      <a:pPr algn="ctr"/>
                      <a:r>
                        <a:rPr lang="en-GB" sz="1000">
                          <a:effectLst/>
                        </a:rPr>
                        <a:t>Male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OneHot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AdaBoost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0.32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0.33</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±0.052</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48735569"/>
                  </a:ext>
                </a:extLst>
              </a:tr>
              <a:tr h="283548">
                <a:tc>
                  <a:txBody>
                    <a:bodyPr/>
                    <a:lstStyle/>
                    <a:p>
                      <a:pPr algn="ctr"/>
                      <a:r>
                        <a:rPr lang="en-GB" sz="1000">
                          <a:effectLst/>
                        </a:rPr>
                        <a:t>Female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Decision Tree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0.25</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0.33</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±0.042</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49043817"/>
                  </a:ext>
                </a:extLst>
              </a:tr>
            </a:tbl>
          </a:graphicData>
        </a:graphic>
      </p:graphicFrame>
      <p:graphicFrame>
        <p:nvGraphicFramePr>
          <p:cNvPr id="51" name="Tabelle 50">
            <a:extLst>
              <a:ext uri="{FF2B5EF4-FFF2-40B4-BE49-F238E27FC236}">
                <a16:creationId xmlns:a16="http://schemas.microsoft.com/office/drawing/2014/main" id="{1125CAEE-A061-429B-8369-30AE9CACB7D5}"/>
              </a:ext>
            </a:extLst>
          </p:cNvPr>
          <p:cNvGraphicFramePr>
            <a:graphicFrameLocks noGrp="1"/>
          </p:cNvGraphicFramePr>
          <p:nvPr>
            <p:extLst>
              <p:ext uri="{D42A27DB-BD31-4B8C-83A1-F6EECF244321}">
                <p14:modId xmlns:p14="http://schemas.microsoft.com/office/powerpoint/2010/main" val="1472082362"/>
              </p:ext>
            </p:extLst>
          </p:nvPr>
        </p:nvGraphicFramePr>
        <p:xfrm>
          <a:off x="616335" y="5067638"/>
          <a:ext cx="4011591" cy="762000"/>
        </p:xfrm>
        <a:graphic>
          <a:graphicData uri="http://schemas.openxmlformats.org/drawingml/2006/table">
            <a:tbl>
              <a:tblPr firstRow="1" firstCol="1" bandRow="1">
                <a:tableStyleId>{5940675A-B579-460E-94D1-54222C63F5DA}</a:tableStyleId>
              </a:tblPr>
              <a:tblGrid>
                <a:gridCol w="703846">
                  <a:extLst>
                    <a:ext uri="{9D8B030D-6E8A-4147-A177-3AD203B41FA5}">
                      <a16:colId xmlns:a16="http://schemas.microsoft.com/office/drawing/2014/main" val="1552434349"/>
                    </a:ext>
                  </a:extLst>
                </a:gridCol>
                <a:gridCol w="911200">
                  <a:extLst>
                    <a:ext uri="{9D8B030D-6E8A-4147-A177-3AD203B41FA5}">
                      <a16:colId xmlns:a16="http://schemas.microsoft.com/office/drawing/2014/main" val="1315462042"/>
                    </a:ext>
                  </a:extLst>
                </a:gridCol>
                <a:gridCol w="751760">
                  <a:extLst>
                    <a:ext uri="{9D8B030D-6E8A-4147-A177-3AD203B41FA5}">
                      <a16:colId xmlns:a16="http://schemas.microsoft.com/office/drawing/2014/main" val="1443481119"/>
                    </a:ext>
                  </a:extLst>
                </a:gridCol>
                <a:gridCol w="624540">
                  <a:extLst>
                    <a:ext uri="{9D8B030D-6E8A-4147-A177-3AD203B41FA5}">
                      <a16:colId xmlns:a16="http://schemas.microsoft.com/office/drawing/2014/main" val="2755037140"/>
                    </a:ext>
                  </a:extLst>
                </a:gridCol>
                <a:gridCol w="485752">
                  <a:extLst>
                    <a:ext uri="{9D8B030D-6E8A-4147-A177-3AD203B41FA5}">
                      <a16:colId xmlns:a16="http://schemas.microsoft.com/office/drawing/2014/main" val="2848745995"/>
                    </a:ext>
                  </a:extLst>
                </a:gridCol>
                <a:gridCol w="534493">
                  <a:extLst>
                    <a:ext uri="{9D8B030D-6E8A-4147-A177-3AD203B41FA5}">
                      <a16:colId xmlns:a16="http://schemas.microsoft.com/office/drawing/2014/main" val="126450214"/>
                    </a:ext>
                  </a:extLst>
                </a:gridCol>
              </a:tblGrid>
              <a:tr h="135696">
                <a:tc>
                  <a:txBody>
                    <a:bodyPr/>
                    <a:lstStyle/>
                    <a:p>
                      <a:pPr algn="ctr"/>
                      <a:r>
                        <a:rPr lang="en-GB" sz="1000" b="1" dirty="0">
                          <a:effectLst/>
                        </a:rPr>
                        <a:t>Dataset</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Algorithm</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Baseline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b="1" dirty="0">
                          <a:effectLst/>
                        </a:rPr>
                        <a:t>Std</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89978603"/>
                  </a:ext>
                </a:extLst>
              </a:tr>
              <a:tr h="149398">
                <a:tc>
                  <a:txBody>
                    <a:bodyPr/>
                    <a:lstStyle/>
                    <a:p>
                      <a:pPr algn="ctr"/>
                      <a:r>
                        <a:rPr lang="en-GB" sz="1000">
                          <a:effectLst/>
                        </a:rPr>
                        <a:t>Complete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OneHot+KNN</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XGBoost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0.24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0.32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±0.009</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82794557"/>
                  </a:ext>
                </a:extLst>
              </a:tr>
              <a:tr h="149398">
                <a:tc>
                  <a:txBody>
                    <a:bodyPr/>
                    <a:lstStyle/>
                    <a:p>
                      <a:pPr algn="ctr"/>
                      <a:r>
                        <a:rPr lang="en-GB" sz="1000">
                          <a:effectLst/>
                        </a:rPr>
                        <a:t>Male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OneHot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MLP</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0.32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a:effectLst/>
                        </a:rPr>
                        <a:t>0.36</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±0.018</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40738112"/>
                  </a:ext>
                </a:extLst>
              </a:tr>
              <a:tr h="298796">
                <a:tc>
                  <a:txBody>
                    <a:bodyPr/>
                    <a:lstStyle/>
                    <a:p>
                      <a:pPr algn="ctr"/>
                      <a:r>
                        <a:rPr lang="en-GB" sz="1000" dirty="0">
                          <a:effectLst/>
                        </a:rPr>
                        <a:t>Female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KNNImputer</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Decision Tree</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0.25</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0.36</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1000" dirty="0">
                          <a:effectLst/>
                        </a:rPr>
                        <a:t>±0.026</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4894970"/>
                  </a:ext>
                </a:extLst>
              </a:tr>
            </a:tbl>
          </a:graphicData>
        </a:graphic>
      </p:graphicFrame>
      <p:grpSp>
        <p:nvGrpSpPr>
          <p:cNvPr id="53" name="Gruppieren 52">
            <a:extLst>
              <a:ext uri="{FF2B5EF4-FFF2-40B4-BE49-F238E27FC236}">
                <a16:creationId xmlns:a16="http://schemas.microsoft.com/office/drawing/2014/main" id="{A5D6297B-0F15-4599-BD4E-79813BBCA69E}"/>
              </a:ext>
            </a:extLst>
          </p:cNvPr>
          <p:cNvGrpSpPr/>
          <p:nvPr/>
        </p:nvGrpSpPr>
        <p:grpSpPr>
          <a:xfrm>
            <a:off x="6242895" y="860407"/>
            <a:ext cx="4386516" cy="3259450"/>
            <a:chOff x="0" y="0"/>
            <a:chExt cx="3308985" cy="2180590"/>
          </a:xfrm>
        </p:grpSpPr>
        <p:pic>
          <p:nvPicPr>
            <p:cNvPr id="54" name="Grafik 53">
              <a:extLst>
                <a:ext uri="{FF2B5EF4-FFF2-40B4-BE49-F238E27FC236}">
                  <a16:creationId xmlns:a16="http://schemas.microsoft.com/office/drawing/2014/main" id="{240D30D4-172F-4206-A536-973090BD112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3308985" cy="1819910"/>
            </a:xfrm>
            <a:prstGeom prst="rect">
              <a:avLst/>
            </a:prstGeom>
            <a:noFill/>
            <a:ln>
              <a:noFill/>
            </a:ln>
          </p:spPr>
        </p:pic>
        <p:sp>
          <p:nvSpPr>
            <p:cNvPr id="55" name="Textfeld 10">
              <a:extLst>
                <a:ext uri="{FF2B5EF4-FFF2-40B4-BE49-F238E27FC236}">
                  <a16:creationId xmlns:a16="http://schemas.microsoft.com/office/drawing/2014/main" id="{0EBDCD9C-EC0A-4E55-99BC-E7DC39190769}"/>
                </a:ext>
              </a:extLst>
            </p:cNvPr>
            <p:cNvSpPr txBox="1"/>
            <p:nvPr/>
          </p:nvSpPr>
          <p:spPr>
            <a:xfrm>
              <a:off x="0" y="1819910"/>
              <a:ext cx="3123565" cy="360680"/>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lgn="l">
                <a:spcAft>
                  <a:spcPts val="1000"/>
                </a:spcAft>
              </a:pPr>
              <a:r>
                <a:rPr lang="en-GB" sz="800" i="0">
                  <a:solidFill>
                    <a:srgbClr val="44546A"/>
                  </a:solidFill>
                  <a:effectLst/>
                  <a:latin typeface="Times New Roman" panose="02020603050405020304" pitchFamily="18" charset="0"/>
                  <a:ea typeface="SimSun" panose="02010600030101010101" pitchFamily="2" charset="-122"/>
                </a:rPr>
                <a:t>Fig. 7, Feature importance for male, positive uveitis data with AdaBoost and balanced accuracy</a:t>
              </a:r>
              <a:endParaRPr lang="de-CH" sz="900" i="1">
                <a:solidFill>
                  <a:srgbClr val="44546A"/>
                </a:solidFill>
                <a:effectLst/>
                <a:latin typeface="Times New Roman" panose="02020603050405020304" pitchFamily="18" charset="0"/>
                <a:ea typeface="SimSun" panose="02010600030101010101" pitchFamily="2" charset="-122"/>
              </a:endParaRPr>
            </a:p>
          </p:txBody>
        </p:sp>
      </p:grpSp>
      <p:cxnSp>
        <p:nvCxnSpPr>
          <p:cNvPr id="57" name="Gerade Verbindung mit Pfeil 56">
            <a:extLst>
              <a:ext uri="{FF2B5EF4-FFF2-40B4-BE49-F238E27FC236}">
                <a16:creationId xmlns:a16="http://schemas.microsoft.com/office/drawing/2014/main" id="{89BF341B-3444-441D-A215-3ECD89492CAB}"/>
              </a:ext>
            </a:extLst>
          </p:cNvPr>
          <p:cNvCxnSpPr>
            <a:cxnSpLocks/>
            <a:endCxn id="54" idx="1"/>
          </p:cNvCxnSpPr>
          <p:nvPr/>
        </p:nvCxnSpPr>
        <p:spPr>
          <a:xfrm flipV="1">
            <a:off x="4618299" y="2220568"/>
            <a:ext cx="1624596" cy="86987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60" name="Gruppieren 59">
            <a:extLst>
              <a:ext uri="{FF2B5EF4-FFF2-40B4-BE49-F238E27FC236}">
                <a16:creationId xmlns:a16="http://schemas.microsoft.com/office/drawing/2014/main" id="{B32ABC68-FB21-4779-95F4-282133D6620E}"/>
              </a:ext>
            </a:extLst>
          </p:cNvPr>
          <p:cNvGrpSpPr/>
          <p:nvPr/>
        </p:nvGrpSpPr>
        <p:grpSpPr>
          <a:xfrm>
            <a:off x="6213690" y="3743397"/>
            <a:ext cx="4444926" cy="3114603"/>
            <a:chOff x="0" y="0"/>
            <a:chExt cx="3279140" cy="2121702"/>
          </a:xfrm>
        </p:grpSpPr>
        <p:pic>
          <p:nvPicPr>
            <p:cNvPr id="61" name="Grafik 60" descr="Ein Bild, das Vogel, Screenshot enthält.&#10;&#10;Automatisch generierte Beschreibung">
              <a:extLst>
                <a:ext uri="{FF2B5EF4-FFF2-40B4-BE49-F238E27FC236}">
                  <a16:creationId xmlns:a16="http://schemas.microsoft.com/office/drawing/2014/main" id="{CE349DAD-434B-4C89-AA75-BE3DC9BD0AC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3279140" cy="1802765"/>
            </a:xfrm>
            <a:prstGeom prst="rect">
              <a:avLst/>
            </a:prstGeom>
            <a:noFill/>
            <a:ln>
              <a:noFill/>
            </a:ln>
          </p:spPr>
        </p:pic>
        <p:sp>
          <p:nvSpPr>
            <p:cNvPr id="62" name="Textfeld 12">
              <a:extLst>
                <a:ext uri="{FF2B5EF4-FFF2-40B4-BE49-F238E27FC236}">
                  <a16:creationId xmlns:a16="http://schemas.microsoft.com/office/drawing/2014/main" id="{D18E7F4F-82EF-4EFC-A06A-433D8BF7CFB9}"/>
                </a:ext>
              </a:extLst>
            </p:cNvPr>
            <p:cNvSpPr txBox="1"/>
            <p:nvPr/>
          </p:nvSpPr>
          <p:spPr>
            <a:xfrm>
              <a:off x="0" y="1906437"/>
              <a:ext cx="3186430" cy="21526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lgn="l">
                <a:spcAft>
                  <a:spcPts val="1000"/>
                </a:spcAft>
              </a:pPr>
              <a:r>
                <a:rPr lang="en-GB" sz="800" i="0">
                  <a:solidFill>
                    <a:srgbClr val="44546A"/>
                  </a:solidFill>
                  <a:effectLst/>
                  <a:latin typeface="Times New Roman" panose="02020603050405020304" pitchFamily="18" charset="0"/>
                  <a:ea typeface="SimSun" panose="02010600030101010101" pitchFamily="2" charset="-122"/>
                </a:rPr>
                <a:t>Fig.8, Feature Importance for complete, positive uveitis data with XGBoost</a:t>
              </a:r>
              <a:endParaRPr lang="de-CH" sz="900" i="1">
                <a:solidFill>
                  <a:srgbClr val="44546A"/>
                </a:solidFill>
                <a:effectLst/>
                <a:latin typeface="Times New Roman" panose="02020603050405020304" pitchFamily="18" charset="0"/>
                <a:ea typeface="SimSun" panose="02010600030101010101" pitchFamily="2" charset="-122"/>
              </a:endParaRPr>
            </a:p>
          </p:txBody>
        </p:sp>
      </p:grpSp>
      <p:cxnSp>
        <p:nvCxnSpPr>
          <p:cNvPr id="64" name="Gerade Verbindung mit Pfeil 63">
            <a:extLst>
              <a:ext uri="{FF2B5EF4-FFF2-40B4-BE49-F238E27FC236}">
                <a16:creationId xmlns:a16="http://schemas.microsoft.com/office/drawing/2014/main" id="{E7EF9550-BA73-4F04-B237-74CFB5E9CDC8}"/>
              </a:ext>
            </a:extLst>
          </p:cNvPr>
          <p:cNvCxnSpPr>
            <a:cxnSpLocks/>
            <a:endCxn id="61" idx="1"/>
          </p:cNvCxnSpPr>
          <p:nvPr/>
        </p:nvCxnSpPr>
        <p:spPr>
          <a:xfrm flipV="1">
            <a:off x="4641448" y="5066603"/>
            <a:ext cx="1572242" cy="23580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6" name="Textfeld 65">
            <a:extLst>
              <a:ext uri="{FF2B5EF4-FFF2-40B4-BE49-F238E27FC236}">
                <a16:creationId xmlns:a16="http://schemas.microsoft.com/office/drawing/2014/main" id="{3B44F780-81FC-42C5-8ADF-4A6F396D4357}"/>
              </a:ext>
            </a:extLst>
          </p:cNvPr>
          <p:cNvSpPr txBox="1"/>
          <p:nvPr/>
        </p:nvSpPr>
        <p:spPr>
          <a:xfrm>
            <a:off x="513126" y="1356016"/>
            <a:ext cx="4114800" cy="369332"/>
          </a:xfrm>
          <a:prstGeom prst="rect">
            <a:avLst/>
          </a:prstGeom>
          <a:noFill/>
        </p:spPr>
        <p:txBody>
          <a:bodyPr wrap="square" rtlCol="0">
            <a:spAutoFit/>
          </a:bodyPr>
          <a:lstStyle/>
          <a:p>
            <a:r>
              <a:rPr lang="en-GB" dirty="0">
                <a:solidFill>
                  <a:srgbClr val="2F5597"/>
                </a:solidFill>
                <a:latin typeface="Helvetica Neue" panose="02000503000000020004"/>
              </a:rPr>
              <a:t>Location: Binary</a:t>
            </a:r>
          </a:p>
        </p:txBody>
      </p:sp>
      <p:sp>
        <p:nvSpPr>
          <p:cNvPr id="69" name="Textfeld 68">
            <a:extLst>
              <a:ext uri="{FF2B5EF4-FFF2-40B4-BE49-F238E27FC236}">
                <a16:creationId xmlns:a16="http://schemas.microsoft.com/office/drawing/2014/main" id="{86459159-6208-4E0F-9F35-16394DEA0452}"/>
              </a:ext>
            </a:extLst>
          </p:cNvPr>
          <p:cNvSpPr txBox="1"/>
          <p:nvPr/>
        </p:nvSpPr>
        <p:spPr>
          <a:xfrm>
            <a:off x="526648" y="1610131"/>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Macro F1-Score</a:t>
            </a:r>
          </a:p>
        </p:txBody>
      </p:sp>
      <p:sp>
        <p:nvSpPr>
          <p:cNvPr id="70" name="Textfeld 69">
            <a:extLst>
              <a:ext uri="{FF2B5EF4-FFF2-40B4-BE49-F238E27FC236}">
                <a16:creationId xmlns:a16="http://schemas.microsoft.com/office/drawing/2014/main" id="{5366DF92-AEB3-4980-8B59-361612671FC8}"/>
              </a:ext>
            </a:extLst>
          </p:cNvPr>
          <p:cNvSpPr txBox="1"/>
          <p:nvPr/>
        </p:nvSpPr>
        <p:spPr>
          <a:xfrm>
            <a:off x="526648" y="2483071"/>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Balanced Accuracy</a:t>
            </a:r>
          </a:p>
        </p:txBody>
      </p:sp>
      <p:sp>
        <p:nvSpPr>
          <p:cNvPr id="71" name="Textfeld 70">
            <a:extLst>
              <a:ext uri="{FF2B5EF4-FFF2-40B4-BE49-F238E27FC236}">
                <a16:creationId xmlns:a16="http://schemas.microsoft.com/office/drawing/2014/main" id="{40773F2F-1EE2-467A-953B-0C176AFCD3BE}"/>
              </a:ext>
            </a:extLst>
          </p:cNvPr>
          <p:cNvSpPr txBox="1"/>
          <p:nvPr/>
        </p:nvSpPr>
        <p:spPr>
          <a:xfrm>
            <a:off x="526648" y="3858247"/>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Macro F1-Score</a:t>
            </a:r>
          </a:p>
        </p:txBody>
      </p:sp>
      <p:sp>
        <p:nvSpPr>
          <p:cNvPr id="72" name="Textfeld 71">
            <a:extLst>
              <a:ext uri="{FF2B5EF4-FFF2-40B4-BE49-F238E27FC236}">
                <a16:creationId xmlns:a16="http://schemas.microsoft.com/office/drawing/2014/main" id="{6B44AE5A-312B-4C38-B0E2-A954F58BD865}"/>
              </a:ext>
            </a:extLst>
          </p:cNvPr>
          <p:cNvSpPr txBox="1"/>
          <p:nvPr/>
        </p:nvSpPr>
        <p:spPr>
          <a:xfrm>
            <a:off x="526648" y="4838925"/>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Balanced Accuracy</a:t>
            </a:r>
          </a:p>
        </p:txBody>
      </p:sp>
      <p:sp>
        <p:nvSpPr>
          <p:cNvPr id="73" name="Textfeld 72">
            <a:extLst>
              <a:ext uri="{FF2B5EF4-FFF2-40B4-BE49-F238E27FC236}">
                <a16:creationId xmlns:a16="http://schemas.microsoft.com/office/drawing/2014/main" id="{802A511E-3FD7-4234-8DEE-F23F385C74DC}"/>
              </a:ext>
            </a:extLst>
          </p:cNvPr>
          <p:cNvSpPr txBox="1"/>
          <p:nvPr/>
        </p:nvSpPr>
        <p:spPr>
          <a:xfrm>
            <a:off x="513126" y="3593237"/>
            <a:ext cx="4114800" cy="369332"/>
          </a:xfrm>
          <a:prstGeom prst="rect">
            <a:avLst/>
          </a:prstGeom>
          <a:noFill/>
        </p:spPr>
        <p:txBody>
          <a:bodyPr wrap="square" rtlCol="0">
            <a:spAutoFit/>
          </a:bodyPr>
          <a:lstStyle/>
          <a:p>
            <a:r>
              <a:rPr lang="en-GB" dirty="0">
                <a:solidFill>
                  <a:srgbClr val="2F5597"/>
                </a:solidFill>
                <a:latin typeface="Helvetica Neue" panose="02000503000000020004"/>
              </a:rPr>
              <a:t>Location: Multiclass                   </a:t>
            </a:r>
          </a:p>
        </p:txBody>
      </p:sp>
    </p:spTree>
    <p:extLst>
      <p:ext uri="{BB962C8B-B14F-4D97-AF65-F5344CB8AC3E}">
        <p14:creationId xmlns:p14="http://schemas.microsoft.com/office/powerpoint/2010/main" val="380041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7831494"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10512170" y="260750"/>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23" name="Freeform 11">
            <a:extLst>
              <a:ext uri="{FF2B5EF4-FFF2-40B4-BE49-F238E27FC236}">
                <a16:creationId xmlns:a16="http://schemas.microsoft.com/office/drawing/2014/main" id="{B264097C-595F-49A6-8BB7-CAAF9E39B7B2}"/>
              </a:ext>
            </a:extLst>
          </p:cNvPr>
          <p:cNvSpPr/>
          <p:nvPr/>
        </p:nvSpPr>
        <p:spPr>
          <a:xfrm>
            <a:off x="7515806" y="255675"/>
            <a:ext cx="238251" cy="221778"/>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AC2143E-E548-4E55-B062-25B07287657A}"/>
              </a:ext>
            </a:extLst>
          </p:cNvPr>
          <p:cNvCxnSpPr>
            <a:cxnSpLocks/>
          </p:cNvCxnSpPr>
          <p:nvPr/>
        </p:nvCxnSpPr>
        <p:spPr>
          <a:xfrm>
            <a:off x="4823135" y="363784"/>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73D2B3-CFCF-4436-BB11-34C760666A0E}"/>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9" name="Textfeld 8">
            <a:extLst>
              <a:ext uri="{FF2B5EF4-FFF2-40B4-BE49-F238E27FC236}">
                <a16:creationId xmlns:a16="http://schemas.microsoft.com/office/drawing/2014/main" id="{1DFF570F-09AD-4C59-AB47-ECA8AFAE6188}"/>
              </a:ext>
            </a:extLst>
          </p:cNvPr>
          <p:cNvSpPr txBox="1"/>
          <p:nvPr/>
        </p:nvSpPr>
        <p:spPr>
          <a:xfrm>
            <a:off x="9433944" y="6596390"/>
            <a:ext cx="2819561" cy="261610"/>
          </a:xfrm>
          <a:prstGeom prst="rect">
            <a:avLst/>
          </a:prstGeom>
          <a:noFill/>
        </p:spPr>
        <p:txBody>
          <a:bodyPr wrap="square" rtlCol="0">
            <a:spAutoFit/>
          </a:bodyPr>
          <a:lstStyle/>
          <a:p>
            <a:pPr algn="r"/>
            <a:r>
              <a:rPr lang="de-CH" sz="1100" dirty="0">
                <a:solidFill>
                  <a:schemeClr val="bg2">
                    <a:lumMod val="75000"/>
                  </a:schemeClr>
                </a:solidFill>
              </a:rPr>
              <a:t>Bildquelle: unsplash.com</a:t>
            </a:r>
          </a:p>
        </p:txBody>
      </p:sp>
      <p:sp>
        <p:nvSpPr>
          <p:cNvPr id="28" name="Textfeld 27">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2114F524-20AA-4BEC-9266-593EC83EA821}"/>
              </a:ext>
            </a:extLst>
          </p:cNvPr>
          <p:cNvSpPr>
            <a:spLocks noGrp="1"/>
          </p:cNvSpPr>
          <p:nvPr>
            <p:ph type="dt" sz="half" idx="10"/>
          </p:nvPr>
        </p:nvSpPr>
        <p:spPr/>
        <p:txBody>
          <a:bodyPr/>
          <a:lstStyle/>
          <a:p>
            <a:fld id="{2CC03D73-1F34-48E0-AFF1-4F1F8EBA1283}" type="datetime1">
              <a:rPr lang="en-GB" smtClean="0"/>
              <a:t>29/06/2021</a:t>
            </a:fld>
            <a:endParaRPr lang="de-CH"/>
          </a:p>
        </p:txBody>
      </p:sp>
      <p:sp>
        <p:nvSpPr>
          <p:cNvPr id="3" name="Fußzeilenplatzhalter 2">
            <a:extLst>
              <a:ext uri="{FF2B5EF4-FFF2-40B4-BE49-F238E27FC236}">
                <a16:creationId xmlns:a16="http://schemas.microsoft.com/office/drawing/2014/main" id="{74C86B16-F543-4A7C-8F64-5EF1C838ED60}"/>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0B0B3496-33EB-42E4-9973-0AB4A774111D}"/>
              </a:ext>
            </a:extLst>
          </p:cNvPr>
          <p:cNvSpPr>
            <a:spLocks noGrp="1"/>
          </p:cNvSpPr>
          <p:nvPr>
            <p:ph type="sldNum" sz="quarter" idx="12"/>
          </p:nvPr>
        </p:nvSpPr>
        <p:spPr/>
        <p:txBody>
          <a:bodyPr/>
          <a:lstStyle/>
          <a:p>
            <a:fld id="{2FD792E3-E401-4E03-A367-A0CE4F17704C}" type="slidenum">
              <a:rPr lang="de-CH" smtClean="0"/>
              <a:t>11</a:t>
            </a:fld>
            <a:endParaRPr lang="de-CH"/>
          </a:p>
        </p:txBody>
      </p:sp>
      <p:graphicFrame>
        <p:nvGraphicFramePr>
          <p:cNvPr id="52" name="Tabelle 51">
            <a:extLst>
              <a:ext uri="{FF2B5EF4-FFF2-40B4-BE49-F238E27FC236}">
                <a16:creationId xmlns:a16="http://schemas.microsoft.com/office/drawing/2014/main" id="{3DE37A8B-440D-4B5A-99D2-B9835E65BF3F}"/>
              </a:ext>
            </a:extLst>
          </p:cNvPr>
          <p:cNvGraphicFramePr>
            <a:graphicFrameLocks noGrp="1"/>
          </p:cNvGraphicFramePr>
          <p:nvPr>
            <p:extLst>
              <p:ext uri="{D42A27DB-BD31-4B8C-83A1-F6EECF244321}">
                <p14:modId xmlns:p14="http://schemas.microsoft.com/office/powerpoint/2010/main" val="3528535203"/>
              </p:ext>
            </p:extLst>
          </p:nvPr>
        </p:nvGraphicFramePr>
        <p:xfrm>
          <a:off x="168118" y="1596646"/>
          <a:ext cx="4689872" cy="1928246"/>
        </p:xfrm>
        <a:graphic>
          <a:graphicData uri="http://schemas.openxmlformats.org/drawingml/2006/table">
            <a:tbl>
              <a:tblPr firstRow="1" firstCol="1" bandRow="1">
                <a:tableStyleId>{5940675A-B579-460E-94D1-54222C63F5DA}</a:tableStyleId>
              </a:tblPr>
              <a:tblGrid>
                <a:gridCol w="845185">
                  <a:extLst>
                    <a:ext uri="{9D8B030D-6E8A-4147-A177-3AD203B41FA5}">
                      <a16:colId xmlns:a16="http://schemas.microsoft.com/office/drawing/2014/main" val="3325925859"/>
                    </a:ext>
                  </a:extLst>
                </a:gridCol>
                <a:gridCol w="867410">
                  <a:extLst>
                    <a:ext uri="{9D8B030D-6E8A-4147-A177-3AD203B41FA5}">
                      <a16:colId xmlns:a16="http://schemas.microsoft.com/office/drawing/2014/main" val="2307425335"/>
                    </a:ext>
                  </a:extLst>
                </a:gridCol>
                <a:gridCol w="569397">
                  <a:extLst>
                    <a:ext uri="{9D8B030D-6E8A-4147-A177-3AD203B41FA5}">
                      <a16:colId xmlns:a16="http://schemas.microsoft.com/office/drawing/2014/main" val="1111404548"/>
                    </a:ext>
                  </a:extLst>
                </a:gridCol>
                <a:gridCol w="569546">
                  <a:extLst>
                    <a:ext uri="{9D8B030D-6E8A-4147-A177-3AD203B41FA5}">
                      <a16:colId xmlns:a16="http://schemas.microsoft.com/office/drawing/2014/main" val="77370606"/>
                    </a:ext>
                  </a:extLst>
                </a:gridCol>
                <a:gridCol w="850240">
                  <a:extLst>
                    <a:ext uri="{9D8B030D-6E8A-4147-A177-3AD203B41FA5}">
                      <a16:colId xmlns:a16="http://schemas.microsoft.com/office/drawing/2014/main" val="2460310744"/>
                    </a:ext>
                  </a:extLst>
                </a:gridCol>
                <a:gridCol w="494047">
                  <a:extLst>
                    <a:ext uri="{9D8B030D-6E8A-4147-A177-3AD203B41FA5}">
                      <a16:colId xmlns:a16="http://schemas.microsoft.com/office/drawing/2014/main" val="3457900644"/>
                    </a:ext>
                  </a:extLst>
                </a:gridCol>
                <a:gridCol w="494047">
                  <a:extLst>
                    <a:ext uri="{9D8B030D-6E8A-4147-A177-3AD203B41FA5}">
                      <a16:colId xmlns:a16="http://schemas.microsoft.com/office/drawing/2014/main" val="2834722851"/>
                    </a:ext>
                  </a:extLst>
                </a:gridCol>
              </a:tblGrid>
              <a:tr h="151019">
                <a:tc rowSpan="2">
                  <a:txBody>
                    <a:bodyPr/>
                    <a:lstStyle/>
                    <a:p>
                      <a:pPr algn="ctr">
                        <a:spcAft>
                          <a:spcPts val="0"/>
                        </a:spcAft>
                      </a:pPr>
                      <a:r>
                        <a:rPr lang="en-GB" sz="1000" b="1" dirty="0">
                          <a:effectLst/>
                        </a:rPr>
                        <a:t>Class</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gridSpan="3">
                  <a:txBody>
                    <a:bodyPr/>
                    <a:lstStyle/>
                    <a:p>
                      <a:pPr algn="ctr">
                        <a:spcAft>
                          <a:spcPts val="0"/>
                        </a:spcAft>
                      </a:pPr>
                      <a:r>
                        <a:rPr lang="en-GB" sz="1000" b="1">
                          <a:effectLst/>
                        </a:rPr>
                        <a:t>F1-Score</a:t>
                      </a:r>
                      <a:endParaRPr lang="de-CH" sz="1200" b="1">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hMerge="1">
                  <a:txBody>
                    <a:bodyPr/>
                    <a:lstStyle/>
                    <a:p>
                      <a:endParaRPr lang="en-GB"/>
                    </a:p>
                  </a:txBody>
                  <a:tcPr/>
                </a:tc>
                <a:tc hMerge="1">
                  <a:txBody>
                    <a:bodyPr/>
                    <a:lstStyle/>
                    <a:p>
                      <a:endParaRPr lang="en-GB"/>
                    </a:p>
                  </a:txBody>
                  <a:tcPr/>
                </a:tc>
                <a:tc gridSpan="3">
                  <a:txBody>
                    <a:bodyPr/>
                    <a:lstStyle/>
                    <a:p>
                      <a:pPr algn="ctr">
                        <a:spcAft>
                          <a:spcPts val="0"/>
                        </a:spcAft>
                      </a:pPr>
                      <a:r>
                        <a:rPr lang="en-GB" sz="1000" b="1" dirty="0">
                          <a:effectLst/>
                        </a:rPr>
                        <a:t>Balanced Accuracy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740148144"/>
                  </a:ext>
                </a:extLst>
              </a:tr>
              <a:tr h="265651">
                <a:tc vMerge="1">
                  <a:txBody>
                    <a:bodyPr/>
                    <a:lstStyle/>
                    <a:p>
                      <a:endParaRPr lang="en-GB"/>
                    </a:p>
                  </a:txBody>
                  <a:tcPr/>
                </a:tc>
                <a:tc>
                  <a:txBody>
                    <a:bodyPr/>
                    <a:lstStyle/>
                    <a:p>
                      <a:pPr algn="ctr">
                        <a:spcAft>
                          <a:spcPts val="0"/>
                        </a:spcAft>
                      </a:pP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b="1" dirty="0">
                          <a:effectLst/>
                        </a:rPr>
                        <a:t>Std</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b="1" dirty="0">
                          <a:effectLst/>
                        </a:rPr>
                        <a:t>Strategy</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b="1" dirty="0">
                          <a:effectLst/>
                        </a:rPr>
                        <a:t>Score</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b="1" dirty="0">
                          <a:effectLst/>
                        </a:rPr>
                        <a:t>Std</a:t>
                      </a:r>
                      <a:endParaRPr lang="de-CH" sz="12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65424082"/>
                  </a:ext>
                </a:extLst>
              </a:tr>
              <a:tr h="302039">
                <a:tc>
                  <a:txBody>
                    <a:bodyPr/>
                    <a:lstStyle/>
                    <a:p>
                      <a:pPr algn="ctr">
                        <a:spcAft>
                          <a:spcPts val="0"/>
                        </a:spcAft>
                      </a:pPr>
                      <a:r>
                        <a:rPr lang="en-GB" sz="1000">
                          <a:effectLst/>
                        </a:rPr>
                        <a:t>Anterior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KNNImputer</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0.51</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±0.034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0.53</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±0.024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40060583"/>
                  </a:ext>
                </a:extLst>
              </a:tr>
              <a:tr h="302039">
                <a:tc>
                  <a:txBody>
                    <a:bodyPr/>
                    <a:lstStyle/>
                    <a:p>
                      <a:pPr algn="ctr">
                        <a:spcAft>
                          <a:spcPts val="0"/>
                        </a:spcAft>
                      </a:pPr>
                      <a:r>
                        <a:rPr lang="en-GB" sz="1000">
                          <a:effectLst/>
                        </a:rPr>
                        <a:t>Intermediate</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OneHot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0.47</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OneHot</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0.49</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±0.014</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2301317"/>
                  </a:ext>
                </a:extLst>
              </a:tr>
              <a:tr h="302039">
                <a:tc>
                  <a:txBody>
                    <a:bodyPr/>
                    <a:lstStyle/>
                    <a:p>
                      <a:pPr algn="ctr">
                        <a:spcAft>
                          <a:spcPts val="0"/>
                        </a:spcAft>
                      </a:pPr>
                      <a:r>
                        <a:rPr lang="en-GB" sz="1000">
                          <a:effectLst/>
                        </a:rPr>
                        <a:t>Panuveitis</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OneHot+KNN</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0.51</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±0.033</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OneHot+KNN</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0.52</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±0.021</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33242055"/>
                  </a:ext>
                </a:extLst>
              </a:tr>
              <a:tr h="302039">
                <a:tc>
                  <a:txBody>
                    <a:bodyPr/>
                    <a:lstStyle/>
                    <a:p>
                      <a:pPr algn="ctr">
                        <a:spcAft>
                          <a:spcPts val="0"/>
                        </a:spcAft>
                      </a:pPr>
                      <a:r>
                        <a:rPr lang="en-GB" sz="1000">
                          <a:effectLst/>
                        </a:rPr>
                        <a:t>Posterior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OneHot+KNN</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0.53</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±0.016</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OneHot+KNN</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0.53</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±0.017</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70291030"/>
                  </a:ext>
                </a:extLst>
              </a:tr>
              <a:tr h="302039">
                <a:tc>
                  <a:txBody>
                    <a:bodyPr/>
                    <a:lstStyle/>
                    <a:p>
                      <a:pPr algn="ctr">
                        <a:spcAft>
                          <a:spcPts val="0"/>
                        </a:spcAft>
                      </a:pPr>
                      <a:r>
                        <a:rPr lang="en-GB" sz="1000">
                          <a:effectLst/>
                        </a:rPr>
                        <a:t>Scleritis</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KNNImputer</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0.48</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a:effectLst/>
                        </a:rPr>
                        <a:t>±0.0003</a:t>
                      </a:r>
                      <a:endParaRPr lang="de-CH" sz="12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OneHot+KNN</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0.5</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GB" sz="1000" dirty="0">
                          <a:effectLst/>
                        </a:rPr>
                        <a:t>±0.015</a:t>
                      </a:r>
                      <a:endParaRPr lang="de-CH" sz="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1983680"/>
                  </a:ext>
                </a:extLst>
              </a:tr>
            </a:tbl>
          </a:graphicData>
        </a:graphic>
      </p:graphicFrame>
      <p:sp>
        <p:nvSpPr>
          <p:cNvPr id="27" name="Textfeld 26">
            <a:extLst>
              <a:ext uri="{FF2B5EF4-FFF2-40B4-BE49-F238E27FC236}">
                <a16:creationId xmlns:a16="http://schemas.microsoft.com/office/drawing/2014/main" id="{83E39C25-F9F8-4603-A54A-374AFA6E11C6}"/>
              </a:ext>
            </a:extLst>
          </p:cNvPr>
          <p:cNvSpPr txBox="1"/>
          <p:nvPr/>
        </p:nvSpPr>
        <p:spPr>
          <a:xfrm>
            <a:off x="89364" y="1082621"/>
            <a:ext cx="4114800" cy="369332"/>
          </a:xfrm>
          <a:prstGeom prst="rect">
            <a:avLst/>
          </a:prstGeom>
          <a:noFill/>
        </p:spPr>
        <p:txBody>
          <a:bodyPr wrap="square" rtlCol="0">
            <a:spAutoFit/>
          </a:bodyPr>
          <a:lstStyle/>
          <a:p>
            <a:r>
              <a:rPr lang="en-GB" dirty="0">
                <a:solidFill>
                  <a:srgbClr val="2F5597"/>
                </a:solidFill>
                <a:latin typeface="Helvetica Neue" panose="02000503000000020004"/>
              </a:rPr>
              <a:t>Location: One vs. All</a:t>
            </a:r>
          </a:p>
        </p:txBody>
      </p:sp>
      <p:sp>
        <p:nvSpPr>
          <p:cNvPr id="32" name="Textfeld 31">
            <a:extLst>
              <a:ext uri="{FF2B5EF4-FFF2-40B4-BE49-F238E27FC236}">
                <a16:creationId xmlns:a16="http://schemas.microsoft.com/office/drawing/2014/main" id="{0EF5392C-2D9C-46D1-A2CD-BA01B1D9C357}"/>
              </a:ext>
            </a:extLst>
          </p:cNvPr>
          <p:cNvSpPr txBox="1"/>
          <p:nvPr/>
        </p:nvSpPr>
        <p:spPr>
          <a:xfrm>
            <a:off x="102886" y="1336736"/>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Macro F1-Score</a:t>
            </a:r>
          </a:p>
        </p:txBody>
      </p:sp>
      <p:pic>
        <p:nvPicPr>
          <p:cNvPr id="1025" name="Grafik 19" descr="Ein Bild, das Vogel enthält.&#10;&#10;Automatisch generierte Beschreibung">
            <a:extLst>
              <a:ext uri="{FF2B5EF4-FFF2-40B4-BE49-F238E27FC236}">
                <a16:creationId xmlns:a16="http://schemas.microsoft.com/office/drawing/2014/main" id="{C7DCB42E-A852-479D-A726-33C85D655D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3865" y="1322337"/>
            <a:ext cx="3496584" cy="1920963"/>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3">
            <a:extLst>
              <a:ext uri="{FF2B5EF4-FFF2-40B4-BE49-F238E27FC236}">
                <a16:creationId xmlns:a16="http://schemas.microsoft.com/office/drawing/2014/main" id="{D0934F0B-BE41-4086-94CC-9B3F9B386B7C}"/>
              </a:ext>
            </a:extLst>
          </p:cNvPr>
          <p:cNvSpPr>
            <a:spLocks noChangeArrowheads="1"/>
          </p:cNvSpPr>
          <p:nvPr/>
        </p:nvSpPr>
        <p:spPr bwMode="auto">
          <a:xfrm>
            <a:off x="5073865" y="341266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de-DE" sz="800" b="0" i="0" u="none" strike="noStrike" cap="none" normalizeH="0" baseline="0" dirty="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Fig. 8, Feature Importance of "Anterior vs. All", XGBoost,</a:t>
            </a:r>
            <a:endParaRPr kumimoji="0" lang="en-GB" altLang="de-DE" sz="1800" b="0" i="0" u="none" strike="noStrike" cap="none" normalizeH="0" baseline="0" dirty="0">
              <a:ln>
                <a:noFill/>
              </a:ln>
              <a:solidFill>
                <a:schemeClr val="tx1"/>
              </a:solidFill>
              <a:effectLst/>
              <a:latin typeface="Arial" panose="020B0604020202020204" pitchFamily="34" charset="0"/>
            </a:endParaRPr>
          </a:p>
        </p:txBody>
      </p:sp>
      <p:sp>
        <p:nvSpPr>
          <p:cNvPr id="17" name="Rectangle 5">
            <a:extLst>
              <a:ext uri="{FF2B5EF4-FFF2-40B4-BE49-F238E27FC236}">
                <a16:creationId xmlns:a16="http://schemas.microsoft.com/office/drawing/2014/main" id="{B3597EF1-6A75-4FAF-9C8C-DDAEE13CBDBC}"/>
              </a:ext>
            </a:extLst>
          </p:cNvPr>
          <p:cNvSpPr>
            <a:spLocks noChangeArrowheads="1"/>
          </p:cNvSpPr>
          <p:nvPr/>
        </p:nvSpPr>
        <p:spPr bwMode="auto">
          <a:xfrm>
            <a:off x="8790507" y="992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1028" name="Grafik 20" descr="Ein Bild, das Text, Vogel enthält.&#10;&#10;Automatisch generierte Beschreibung">
            <a:extLst>
              <a:ext uri="{FF2B5EF4-FFF2-40B4-BE49-F238E27FC236}">
                <a16:creationId xmlns:a16="http://schemas.microsoft.com/office/drawing/2014/main" id="{7E8271A6-6B32-4F49-B2A2-3901B94A9E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18388" y="1334326"/>
            <a:ext cx="3383152" cy="1858645"/>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6">
            <a:extLst>
              <a:ext uri="{FF2B5EF4-FFF2-40B4-BE49-F238E27FC236}">
                <a16:creationId xmlns:a16="http://schemas.microsoft.com/office/drawing/2014/main" id="{C912FEA8-256D-45E5-99FB-D283E82E0F2E}"/>
              </a:ext>
            </a:extLst>
          </p:cNvPr>
          <p:cNvSpPr>
            <a:spLocks noChangeArrowheads="1"/>
          </p:cNvSpPr>
          <p:nvPr/>
        </p:nvSpPr>
        <p:spPr bwMode="auto">
          <a:xfrm>
            <a:off x="8642888" y="341266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de-DE" sz="800" b="0" i="0" u="none" strike="noStrike" cap="none" normalizeH="0" baseline="0" dirty="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Fig. 9, Feature Importance of "Intermediate vs. All", XGBoost</a:t>
            </a:r>
            <a:endParaRPr kumimoji="0" lang="en-GB" altLang="de-DE" sz="1800" b="0" i="0" u="none" strike="noStrike" cap="none" normalizeH="0" baseline="0" dirty="0">
              <a:ln>
                <a:noFill/>
              </a:ln>
              <a:solidFill>
                <a:schemeClr val="tx1"/>
              </a:solidFill>
              <a:effectLst/>
              <a:latin typeface="Arial" panose="020B0604020202020204" pitchFamily="34" charset="0"/>
            </a:endParaRPr>
          </a:p>
        </p:txBody>
      </p:sp>
      <p:sp>
        <p:nvSpPr>
          <p:cNvPr id="26" name="Rectangle 8">
            <a:extLst>
              <a:ext uri="{FF2B5EF4-FFF2-40B4-BE49-F238E27FC236}">
                <a16:creationId xmlns:a16="http://schemas.microsoft.com/office/drawing/2014/main" id="{E358155A-19AA-4DDC-87D4-6AA7591CA841}"/>
              </a:ext>
            </a:extLst>
          </p:cNvPr>
          <p:cNvSpPr>
            <a:spLocks noChangeArrowheads="1"/>
          </p:cNvSpPr>
          <p:nvPr/>
        </p:nvSpPr>
        <p:spPr bwMode="auto">
          <a:xfrm>
            <a:off x="276419" y="354012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1031" name="Grafik 21" descr="Ein Bild, das Text, Vogel enthält.&#10;&#10;Automatisch generierte Beschreibung">
            <a:extLst>
              <a:ext uri="{FF2B5EF4-FFF2-40B4-BE49-F238E27FC236}">
                <a16:creationId xmlns:a16="http://schemas.microsoft.com/office/drawing/2014/main" id="{186C1A95-64B1-419F-8A7E-3DA074C734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8403" y="3822293"/>
            <a:ext cx="3803964" cy="2089832"/>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9">
            <a:extLst>
              <a:ext uri="{FF2B5EF4-FFF2-40B4-BE49-F238E27FC236}">
                <a16:creationId xmlns:a16="http://schemas.microsoft.com/office/drawing/2014/main" id="{8009DCD1-B93D-4696-BFD6-8BC205B35C6C}"/>
              </a:ext>
            </a:extLst>
          </p:cNvPr>
          <p:cNvSpPr>
            <a:spLocks noChangeArrowheads="1"/>
          </p:cNvSpPr>
          <p:nvPr/>
        </p:nvSpPr>
        <p:spPr bwMode="auto">
          <a:xfrm>
            <a:off x="276419" y="608588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de-DE" sz="800" b="0" i="0" u="none" strike="noStrike" cap="none" normalizeH="0" baseline="0" dirty="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Fig. 10, Feature Importance of "Panuveitis vs. All", XGBoost </a:t>
            </a:r>
            <a:endParaRPr kumimoji="0" lang="en-GB" altLang="de-DE" sz="1800" b="0" i="0" u="none" strike="noStrike" cap="none" normalizeH="0" baseline="0" dirty="0">
              <a:ln>
                <a:noFill/>
              </a:ln>
              <a:solidFill>
                <a:schemeClr val="tx1"/>
              </a:solidFill>
              <a:effectLst/>
              <a:latin typeface="Arial" panose="020B0604020202020204" pitchFamily="34" charset="0"/>
            </a:endParaRPr>
          </a:p>
        </p:txBody>
      </p:sp>
      <p:sp>
        <p:nvSpPr>
          <p:cNvPr id="35" name="Rectangle 11">
            <a:extLst>
              <a:ext uri="{FF2B5EF4-FFF2-40B4-BE49-F238E27FC236}">
                <a16:creationId xmlns:a16="http://schemas.microsoft.com/office/drawing/2014/main" id="{1C5A8066-A8E6-4CD1-AD5F-98A2D8FB18E5}"/>
              </a:ext>
            </a:extLst>
          </p:cNvPr>
          <p:cNvSpPr>
            <a:spLocks noChangeArrowheads="1"/>
          </p:cNvSpPr>
          <p:nvPr/>
        </p:nvSpPr>
        <p:spPr bwMode="auto">
          <a:xfrm>
            <a:off x="4204164" y="39346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1034" name="Grafik 22">
            <a:extLst>
              <a:ext uri="{FF2B5EF4-FFF2-40B4-BE49-F238E27FC236}">
                <a16:creationId xmlns:a16="http://schemas.microsoft.com/office/drawing/2014/main" id="{1291FFE8-B301-43AF-B827-351A4FAA443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6730" y="3838318"/>
            <a:ext cx="3732094" cy="2050348"/>
          </a:xfrm>
          <a:prstGeom prst="rect">
            <a:avLst/>
          </a:prstGeom>
          <a:noFill/>
          <a:extLst>
            <a:ext uri="{909E8E84-426E-40DD-AFC4-6F175D3DCCD1}">
              <a14:hiddenFill xmlns:a14="http://schemas.microsoft.com/office/drawing/2010/main">
                <a:solidFill>
                  <a:srgbClr val="FFFFFF"/>
                </a:solidFill>
              </a14:hiddenFill>
            </a:ext>
          </a:extLst>
        </p:spPr>
      </p:pic>
      <p:sp>
        <p:nvSpPr>
          <p:cNvPr id="36" name="Rectangle 12">
            <a:extLst>
              <a:ext uri="{FF2B5EF4-FFF2-40B4-BE49-F238E27FC236}">
                <a16:creationId xmlns:a16="http://schemas.microsoft.com/office/drawing/2014/main" id="{0B483C71-2D05-43B0-9BE5-4CF618937E6E}"/>
              </a:ext>
            </a:extLst>
          </p:cNvPr>
          <p:cNvSpPr>
            <a:spLocks noChangeArrowheads="1"/>
          </p:cNvSpPr>
          <p:nvPr/>
        </p:nvSpPr>
        <p:spPr bwMode="auto">
          <a:xfrm>
            <a:off x="4204164" y="608729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de-DE" sz="800" b="0" i="0" u="none" strike="noStrike" cap="none" normalizeH="0" baseline="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Fig. 11, Feature Importance of "Posterior vs. All", XGBoost</a:t>
            </a:r>
            <a:endParaRPr kumimoji="0" lang="en-GB" altLang="de-DE" sz="1800" b="0" i="0" u="none" strike="noStrike" cap="none" normalizeH="0" baseline="0">
              <a:ln>
                <a:noFill/>
              </a:ln>
              <a:solidFill>
                <a:schemeClr val="tx1"/>
              </a:solidFill>
              <a:effectLst/>
              <a:latin typeface="Arial" panose="020B0604020202020204" pitchFamily="34" charset="0"/>
            </a:endParaRPr>
          </a:p>
        </p:txBody>
      </p:sp>
      <p:sp>
        <p:nvSpPr>
          <p:cNvPr id="37" name="Rectangle 14">
            <a:extLst>
              <a:ext uri="{FF2B5EF4-FFF2-40B4-BE49-F238E27FC236}">
                <a16:creationId xmlns:a16="http://schemas.microsoft.com/office/drawing/2014/main" id="{6AE976AB-B14A-4416-ACDA-3E07D70BD9CF}"/>
              </a:ext>
            </a:extLst>
          </p:cNvPr>
          <p:cNvSpPr>
            <a:spLocks noChangeArrowheads="1"/>
          </p:cNvSpPr>
          <p:nvPr/>
        </p:nvSpPr>
        <p:spPr bwMode="auto">
          <a:xfrm>
            <a:off x="7831494" y="393965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1037" name="Grafik 23" descr="Ein Bild, das Vogel, Screenshot enthält.&#10;&#10;Automatisch generierte Beschreibung">
            <a:extLst>
              <a:ext uri="{FF2B5EF4-FFF2-40B4-BE49-F238E27FC236}">
                <a16:creationId xmlns:a16="http://schemas.microsoft.com/office/drawing/2014/main" id="{A477D352-0065-40A1-820C-2A319D7811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36840" y="3813846"/>
            <a:ext cx="3673159" cy="2017970"/>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15">
            <a:extLst>
              <a:ext uri="{FF2B5EF4-FFF2-40B4-BE49-F238E27FC236}">
                <a16:creationId xmlns:a16="http://schemas.microsoft.com/office/drawing/2014/main" id="{349F99CD-5F64-492C-89D0-D261CBF61781}"/>
              </a:ext>
            </a:extLst>
          </p:cNvPr>
          <p:cNvSpPr>
            <a:spLocks noChangeArrowheads="1"/>
          </p:cNvSpPr>
          <p:nvPr/>
        </p:nvSpPr>
        <p:spPr bwMode="auto">
          <a:xfrm>
            <a:off x="7831494" y="609230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de-DE" sz="800" b="0" i="0" u="none" strike="noStrike" cap="none" normalizeH="0" baseline="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Fig. 12, Feature Importance of "Scleritis vs. All", XGBoost</a:t>
            </a:r>
            <a:endParaRPr kumimoji="0" lang="en-GB" altLang="de-DE" sz="1800" b="0" i="0" u="none" strike="noStrike" cap="none" normalizeH="0" baseline="0">
              <a:ln>
                <a:noFill/>
              </a:ln>
              <a:solidFill>
                <a:schemeClr val="tx1"/>
              </a:solidFill>
              <a:effectLst/>
              <a:latin typeface="Arial" panose="020B0604020202020204" pitchFamily="34" charset="0"/>
            </a:endParaRPr>
          </a:p>
        </p:txBody>
      </p:sp>
      <p:sp>
        <p:nvSpPr>
          <p:cNvPr id="45" name="Textfeld 44">
            <a:extLst>
              <a:ext uri="{FF2B5EF4-FFF2-40B4-BE49-F238E27FC236}">
                <a16:creationId xmlns:a16="http://schemas.microsoft.com/office/drawing/2014/main" id="{6480E663-7700-440C-A061-D61C1FEBCD14}"/>
              </a:ext>
            </a:extLst>
          </p:cNvPr>
          <p:cNvSpPr txBox="1"/>
          <p:nvPr/>
        </p:nvSpPr>
        <p:spPr>
          <a:xfrm>
            <a:off x="5319144" y="1129316"/>
            <a:ext cx="4114800" cy="261610"/>
          </a:xfrm>
          <a:prstGeom prst="rect">
            <a:avLst/>
          </a:prstGeom>
          <a:noFill/>
        </p:spPr>
        <p:txBody>
          <a:bodyPr wrap="square" rtlCol="0">
            <a:spAutoFit/>
          </a:bodyPr>
          <a:lstStyle/>
          <a:p>
            <a:pPr algn="ctr"/>
            <a:r>
              <a:rPr lang="en-GB" sz="1050" dirty="0">
                <a:solidFill>
                  <a:schemeClr val="bg1">
                    <a:lumMod val="65000"/>
                  </a:schemeClr>
                </a:solidFill>
                <a:latin typeface="Helvetica Neue" panose="02000503000000020004"/>
              </a:rPr>
              <a:t>Anterior vs. All</a:t>
            </a:r>
          </a:p>
        </p:txBody>
      </p:sp>
      <p:sp>
        <p:nvSpPr>
          <p:cNvPr id="46" name="Textfeld 45">
            <a:extLst>
              <a:ext uri="{FF2B5EF4-FFF2-40B4-BE49-F238E27FC236}">
                <a16:creationId xmlns:a16="http://schemas.microsoft.com/office/drawing/2014/main" id="{375D0682-57E3-4B7E-BCDF-59AB3DFBE296}"/>
              </a:ext>
            </a:extLst>
          </p:cNvPr>
          <p:cNvSpPr txBox="1"/>
          <p:nvPr/>
        </p:nvSpPr>
        <p:spPr>
          <a:xfrm>
            <a:off x="8786324" y="1145431"/>
            <a:ext cx="4114800" cy="261610"/>
          </a:xfrm>
          <a:prstGeom prst="rect">
            <a:avLst/>
          </a:prstGeom>
          <a:noFill/>
        </p:spPr>
        <p:txBody>
          <a:bodyPr wrap="square" rtlCol="0">
            <a:spAutoFit/>
          </a:bodyPr>
          <a:lstStyle/>
          <a:p>
            <a:pPr algn="ctr"/>
            <a:r>
              <a:rPr lang="en-GB" sz="1050" dirty="0">
                <a:solidFill>
                  <a:schemeClr val="bg1">
                    <a:lumMod val="65000"/>
                  </a:schemeClr>
                </a:solidFill>
                <a:latin typeface="Helvetica Neue" panose="02000503000000020004"/>
              </a:rPr>
              <a:t>Intermediate vs. All</a:t>
            </a:r>
          </a:p>
        </p:txBody>
      </p:sp>
      <p:sp>
        <p:nvSpPr>
          <p:cNvPr id="47" name="Textfeld 46">
            <a:extLst>
              <a:ext uri="{FF2B5EF4-FFF2-40B4-BE49-F238E27FC236}">
                <a16:creationId xmlns:a16="http://schemas.microsoft.com/office/drawing/2014/main" id="{FAAA3A3F-2770-4ACB-851A-CA5E6AEF0B97}"/>
              </a:ext>
            </a:extLst>
          </p:cNvPr>
          <p:cNvSpPr txBox="1"/>
          <p:nvPr/>
        </p:nvSpPr>
        <p:spPr>
          <a:xfrm>
            <a:off x="631340" y="3631232"/>
            <a:ext cx="4114800" cy="261610"/>
          </a:xfrm>
          <a:prstGeom prst="rect">
            <a:avLst/>
          </a:prstGeom>
          <a:noFill/>
        </p:spPr>
        <p:txBody>
          <a:bodyPr wrap="square" rtlCol="0">
            <a:spAutoFit/>
          </a:bodyPr>
          <a:lstStyle/>
          <a:p>
            <a:pPr algn="ctr"/>
            <a:r>
              <a:rPr lang="en-GB" sz="1050" dirty="0">
                <a:solidFill>
                  <a:schemeClr val="bg1">
                    <a:lumMod val="65000"/>
                  </a:schemeClr>
                </a:solidFill>
                <a:latin typeface="Helvetica Neue" panose="02000503000000020004"/>
              </a:rPr>
              <a:t>Panuveitis vs. All</a:t>
            </a:r>
          </a:p>
        </p:txBody>
      </p:sp>
      <p:sp>
        <p:nvSpPr>
          <p:cNvPr id="48" name="Textfeld 47">
            <a:extLst>
              <a:ext uri="{FF2B5EF4-FFF2-40B4-BE49-F238E27FC236}">
                <a16:creationId xmlns:a16="http://schemas.microsoft.com/office/drawing/2014/main" id="{073E4AD1-3FB6-486F-B18A-83CD348F0C0D}"/>
              </a:ext>
            </a:extLst>
          </p:cNvPr>
          <p:cNvSpPr txBox="1"/>
          <p:nvPr/>
        </p:nvSpPr>
        <p:spPr>
          <a:xfrm>
            <a:off x="4362944" y="3637923"/>
            <a:ext cx="4114800" cy="261610"/>
          </a:xfrm>
          <a:prstGeom prst="rect">
            <a:avLst/>
          </a:prstGeom>
          <a:noFill/>
        </p:spPr>
        <p:txBody>
          <a:bodyPr wrap="square" rtlCol="0">
            <a:spAutoFit/>
          </a:bodyPr>
          <a:lstStyle/>
          <a:p>
            <a:pPr algn="ctr"/>
            <a:r>
              <a:rPr lang="en-GB" sz="1050" dirty="0">
                <a:solidFill>
                  <a:schemeClr val="bg1">
                    <a:lumMod val="65000"/>
                  </a:schemeClr>
                </a:solidFill>
                <a:latin typeface="Helvetica Neue" panose="02000503000000020004"/>
              </a:rPr>
              <a:t>Posterior vs. All</a:t>
            </a:r>
          </a:p>
        </p:txBody>
      </p:sp>
      <p:sp>
        <p:nvSpPr>
          <p:cNvPr id="49" name="Textfeld 48">
            <a:extLst>
              <a:ext uri="{FF2B5EF4-FFF2-40B4-BE49-F238E27FC236}">
                <a16:creationId xmlns:a16="http://schemas.microsoft.com/office/drawing/2014/main" id="{ECE38398-2535-4522-9944-8C26E96D870C}"/>
              </a:ext>
            </a:extLst>
          </p:cNvPr>
          <p:cNvSpPr txBox="1"/>
          <p:nvPr/>
        </p:nvSpPr>
        <p:spPr>
          <a:xfrm>
            <a:off x="8242764" y="3609922"/>
            <a:ext cx="4114800" cy="261610"/>
          </a:xfrm>
          <a:prstGeom prst="rect">
            <a:avLst/>
          </a:prstGeom>
          <a:noFill/>
        </p:spPr>
        <p:txBody>
          <a:bodyPr wrap="square" rtlCol="0">
            <a:spAutoFit/>
          </a:bodyPr>
          <a:lstStyle/>
          <a:p>
            <a:pPr algn="ctr"/>
            <a:r>
              <a:rPr lang="en-GB" sz="1050" dirty="0">
                <a:solidFill>
                  <a:schemeClr val="bg1">
                    <a:lumMod val="65000"/>
                  </a:schemeClr>
                </a:solidFill>
                <a:latin typeface="Helvetica Neue" panose="02000503000000020004"/>
              </a:rPr>
              <a:t>Scleritis vs. All</a:t>
            </a:r>
          </a:p>
        </p:txBody>
      </p:sp>
    </p:spTree>
    <p:extLst>
      <p:ext uri="{BB962C8B-B14F-4D97-AF65-F5344CB8AC3E}">
        <p14:creationId xmlns:p14="http://schemas.microsoft.com/office/powerpoint/2010/main" val="1672479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7831494"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10512170" y="260750"/>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23" name="Freeform 11">
            <a:extLst>
              <a:ext uri="{FF2B5EF4-FFF2-40B4-BE49-F238E27FC236}">
                <a16:creationId xmlns:a16="http://schemas.microsoft.com/office/drawing/2014/main" id="{B264097C-595F-49A6-8BB7-CAAF9E39B7B2}"/>
              </a:ext>
            </a:extLst>
          </p:cNvPr>
          <p:cNvSpPr/>
          <p:nvPr/>
        </p:nvSpPr>
        <p:spPr>
          <a:xfrm>
            <a:off x="7515806" y="255675"/>
            <a:ext cx="238251" cy="221778"/>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AC2143E-E548-4E55-B062-25B07287657A}"/>
              </a:ext>
            </a:extLst>
          </p:cNvPr>
          <p:cNvCxnSpPr>
            <a:cxnSpLocks/>
          </p:cNvCxnSpPr>
          <p:nvPr/>
        </p:nvCxnSpPr>
        <p:spPr>
          <a:xfrm>
            <a:off x="4823135" y="363784"/>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73D2B3-CFCF-4436-BB11-34C760666A0E}"/>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9" name="Textfeld 8">
            <a:extLst>
              <a:ext uri="{FF2B5EF4-FFF2-40B4-BE49-F238E27FC236}">
                <a16:creationId xmlns:a16="http://schemas.microsoft.com/office/drawing/2014/main" id="{1DFF570F-09AD-4C59-AB47-ECA8AFAE6188}"/>
              </a:ext>
            </a:extLst>
          </p:cNvPr>
          <p:cNvSpPr txBox="1"/>
          <p:nvPr/>
        </p:nvSpPr>
        <p:spPr>
          <a:xfrm>
            <a:off x="9433944" y="6596390"/>
            <a:ext cx="2819561" cy="261610"/>
          </a:xfrm>
          <a:prstGeom prst="rect">
            <a:avLst/>
          </a:prstGeom>
          <a:noFill/>
        </p:spPr>
        <p:txBody>
          <a:bodyPr wrap="square" rtlCol="0">
            <a:spAutoFit/>
          </a:bodyPr>
          <a:lstStyle/>
          <a:p>
            <a:pPr algn="r"/>
            <a:r>
              <a:rPr lang="de-CH" sz="1100" dirty="0">
                <a:solidFill>
                  <a:schemeClr val="bg2">
                    <a:lumMod val="75000"/>
                  </a:schemeClr>
                </a:solidFill>
              </a:rPr>
              <a:t>Bildquelle: unsplash.com</a:t>
            </a:r>
          </a:p>
        </p:txBody>
      </p:sp>
      <p:sp>
        <p:nvSpPr>
          <p:cNvPr id="28" name="Textfeld 27">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2114F524-20AA-4BEC-9266-593EC83EA821}"/>
              </a:ext>
            </a:extLst>
          </p:cNvPr>
          <p:cNvSpPr>
            <a:spLocks noGrp="1"/>
          </p:cNvSpPr>
          <p:nvPr>
            <p:ph type="dt" sz="half" idx="10"/>
          </p:nvPr>
        </p:nvSpPr>
        <p:spPr/>
        <p:txBody>
          <a:bodyPr/>
          <a:lstStyle/>
          <a:p>
            <a:fld id="{2CC03D73-1F34-48E0-AFF1-4F1F8EBA1283}" type="datetime1">
              <a:rPr lang="en-GB" smtClean="0"/>
              <a:t>29/06/2021</a:t>
            </a:fld>
            <a:endParaRPr lang="de-CH"/>
          </a:p>
        </p:txBody>
      </p:sp>
      <p:sp>
        <p:nvSpPr>
          <p:cNvPr id="3" name="Fußzeilenplatzhalter 2">
            <a:extLst>
              <a:ext uri="{FF2B5EF4-FFF2-40B4-BE49-F238E27FC236}">
                <a16:creationId xmlns:a16="http://schemas.microsoft.com/office/drawing/2014/main" id="{74C86B16-F543-4A7C-8F64-5EF1C838ED60}"/>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0B0B3496-33EB-42E4-9973-0AB4A774111D}"/>
              </a:ext>
            </a:extLst>
          </p:cNvPr>
          <p:cNvSpPr>
            <a:spLocks noGrp="1"/>
          </p:cNvSpPr>
          <p:nvPr>
            <p:ph type="sldNum" sz="quarter" idx="12"/>
          </p:nvPr>
        </p:nvSpPr>
        <p:spPr/>
        <p:txBody>
          <a:bodyPr/>
          <a:lstStyle/>
          <a:p>
            <a:fld id="{2FD792E3-E401-4E03-A367-A0CE4F17704C}" type="slidenum">
              <a:rPr lang="de-CH" smtClean="0"/>
              <a:t>12</a:t>
            </a:fld>
            <a:endParaRPr lang="de-CH"/>
          </a:p>
        </p:txBody>
      </p:sp>
      <p:sp>
        <p:nvSpPr>
          <p:cNvPr id="17" name="Rectangle 5">
            <a:extLst>
              <a:ext uri="{FF2B5EF4-FFF2-40B4-BE49-F238E27FC236}">
                <a16:creationId xmlns:a16="http://schemas.microsoft.com/office/drawing/2014/main" id="{B3597EF1-6A75-4FAF-9C8C-DDAEE13CBDBC}"/>
              </a:ext>
            </a:extLst>
          </p:cNvPr>
          <p:cNvSpPr>
            <a:spLocks noChangeArrowheads="1"/>
          </p:cNvSpPr>
          <p:nvPr/>
        </p:nvSpPr>
        <p:spPr bwMode="auto">
          <a:xfrm>
            <a:off x="8790507" y="9929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35" name="Rectangle 11">
            <a:extLst>
              <a:ext uri="{FF2B5EF4-FFF2-40B4-BE49-F238E27FC236}">
                <a16:creationId xmlns:a16="http://schemas.microsoft.com/office/drawing/2014/main" id="{1C5A8066-A8E6-4CD1-AD5F-98A2D8FB18E5}"/>
              </a:ext>
            </a:extLst>
          </p:cNvPr>
          <p:cNvSpPr>
            <a:spLocks noChangeArrowheads="1"/>
          </p:cNvSpPr>
          <p:nvPr/>
        </p:nvSpPr>
        <p:spPr bwMode="auto">
          <a:xfrm>
            <a:off x="4204164" y="39346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37" name="Rectangle 14">
            <a:extLst>
              <a:ext uri="{FF2B5EF4-FFF2-40B4-BE49-F238E27FC236}">
                <a16:creationId xmlns:a16="http://schemas.microsoft.com/office/drawing/2014/main" id="{6AE976AB-B14A-4416-ACDA-3E07D70BD9CF}"/>
              </a:ext>
            </a:extLst>
          </p:cNvPr>
          <p:cNvSpPr>
            <a:spLocks noChangeArrowheads="1"/>
          </p:cNvSpPr>
          <p:nvPr/>
        </p:nvSpPr>
        <p:spPr bwMode="auto">
          <a:xfrm>
            <a:off x="7831494" y="393965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aphicFrame>
        <p:nvGraphicFramePr>
          <p:cNvPr id="15" name="Tabelle 14">
            <a:extLst>
              <a:ext uri="{FF2B5EF4-FFF2-40B4-BE49-F238E27FC236}">
                <a16:creationId xmlns:a16="http://schemas.microsoft.com/office/drawing/2014/main" id="{A66EB056-6250-42DA-99D1-7C7E417785D8}"/>
              </a:ext>
            </a:extLst>
          </p:cNvPr>
          <p:cNvGraphicFramePr>
            <a:graphicFrameLocks noGrp="1"/>
          </p:cNvGraphicFramePr>
          <p:nvPr>
            <p:extLst>
              <p:ext uri="{D42A27DB-BD31-4B8C-83A1-F6EECF244321}">
                <p14:modId xmlns:p14="http://schemas.microsoft.com/office/powerpoint/2010/main" val="3678003043"/>
              </p:ext>
            </p:extLst>
          </p:nvPr>
        </p:nvGraphicFramePr>
        <p:xfrm>
          <a:off x="1141022" y="2484504"/>
          <a:ext cx="3622313" cy="893949"/>
        </p:xfrm>
        <a:graphic>
          <a:graphicData uri="http://schemas.openxmlformats.org/drawingml/2006/table">
            <a:tbl>
              <a:tblPr firstRow="1" firstCol="1" bandRow="1">
                <a:tableStyleId>{5940675A-B579-460E-94D1-54222C63F5DA}</a:tableStyleId>
              </a:tblPr>
              <a:tblGrid>
                <a:gridCol w="622865">
                  <a:extLst>
                    <a:ext uri="{9D8B030D-6E8A-4147-A177-3AD203B41FA5}">
                      <a16:colId xmlns:a16="http://schemas.microsoft.com/office/drawing/2014/main" val="709243954"/>
                    </a:ext>
                  </a:extLst>
                </a:gridCol>
                <a:gridCol w="792940">
                  <a:extLst>
                    <a:ext uri="{9D8B030D-6E8A-4147-A177-3AD203B41FA5}">
                      <a16:colId xmlns:a16="http://schemas.microsoft.com/office/drawing/2014/main" val="2437400463"/>
                    </a:ext>
                  </a:extLst>
                </a:gridCol>
                <a:gridCol w="687762">
                  <a:extLst>
                    <a:ext uri="{9D8B030D-6E8A-4147-A177-3AD203B41FA5}">
                      <a16:colId xmlns:a16="http://schemas.microsoft.com/office/drawing/2014/main" val="121814656"/>
                    </a:ext>
                  </a:extLst>
                </a:gridCol>
                <a:gridCol w="581838">
                  <a:extLst>
                    <a:ext uri="{9D8B030D-6E8A-4147-A177-3AD203B41FA5}">
                      <a16:colId xmlns:a16="http://schemas.microsoft.com/office/drawing/2014/main" val="3852394084"/>
                    </a:ext>
                  </a:extLst>
                </a:gridCol>
                <a:gridCol w="444584">
                  <a:extLst>
                    <a:ext uri="{9D8B030D-6E8A-4147-A177-3AD203B41FA5}">
                      <a16:colId xmlns:a16="http://schemas.microsoft.com/office/drawing/2014/main" val="3988496925"/>
                    </a:ext>
                  </a:extLst>
                </a:gridCol>
                <a:gridCol w="492324">
                  <a:extLst>
                    <a:ext uri="{9D8B030D-6E8A-4147-A177-3AD203B41FA5}">
                      <a16:colId xmlns:a16="http://schemas.microsoft.com/office/drawing/2014/main" val="95789037"/>
                    </a:ext>
                  </a:extLst>
                </a:gridCol>
              </a:tblGrid>
              <a:tr h="178790">
                <a:tc>
                  <a:txBody>
                    <a:bodyPr/>
                    <a:lstStyle/>
                    <a:p>
                      <a:pPr algn="ctr"/>
                      <a:r>
                        <a:rPr lang="en-GB" sz="900" b="1" dirty="0">
                          <a:effectLst/>
                        </a:rPr>
                        <a:t>Dataset</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Strategy</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Algorithm</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Baseline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Score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Std</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3648705"/>
                  </a:ext>
                </a:extLst>
              </a:tr>
              <a:tr h="178790">
                <a:tc>
                  <a:txBody>
                    <a:bodyPr/>
                    <a:lstStyle/>
                    <a:p>
                      <a:pPr algn="ctr"/>
                      <a:r>
                        <a:rPr lang="en-GB" sz="900">
                          <a:effectLst/>
                        </a:rPr>
                        <a:t>Complete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OneHot</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SVM</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0.24</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0.32</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±0.019</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92625613"/>
                  </a:ext>
                </a:extLst>
              </a:tr>
              <a:tr h="357579">
                <a:tc>
                  <a:txBody>
                    <a:bodyPr/>
                    <a:lstStyle/>
                    <a:p>
                      <a:pPr algn="ctr"/>
                      <a:r>
                        <a:rPr lang="en-GB" sz="900">
                          <a:effectLst/>
                        </a:rPr>
                        <a:t>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OneHot</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Decision Tree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0.24</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0.39</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±0.038</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1827270"/>
                  </a:ext>
                </a:extLst>
              </a:tr>
              <a:tr h="178790">
                <a:tc>
                  <a:txBody>
                    <a:bodyPr/>
                    <a:lstStyle/>
                    <a:p>
                      <a:pPr algn="ctr"/>
                      <a:r>
                        <a:rPr lang="en-GB" sz="900">
                          <a:effectLst/>
                        </a:rPr>
                        <a:t>Female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OneHot+KNN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0.2</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0.33</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±0.005</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48495516"/>
                  </a:ext>
                </a:extLst>
              </a:tr>
            </a:tbl>
          </a:graphicData>
        </a:graphic>
      </p:graphicFrame>
      <p:graphicFrame>
        <p:nvGraphicFramePr>
          <p:cNvPr id="33" name="Tabelle 32">
            <a:extLst>
              <a:ext uri="{FF2B5EF4-FFF2-40B4-BE49-F238E27FC236}">
                <a16:creationId xmlns:a16="http://schemas.microsoft.com/office/drawing/2014/main" id="{E01196D5-81CD-40FD-9359-0964A03990D2}"/>
              </a:ext>
            </a:extLst>
          </p:cNvPr>
          <p:cNvGraphicFramePr>
            <a:graphicFrameLocks noGrp="1"/>
          </p:cNvGraphicFramePr>
          <p:nvPr>
            <p:extLst>
              <p:ext uri="{D42A27DB-BD31-4B8C-83A1-F6EECF244321}">
                <p14:modId xmlns:p14="http://schemas.microsoft.com/office/powerpoint/2010/main" val="1958452651"/>
              </p:ext>
            </p:extLst>
          </p:nvPr>
        </p:nvGraphicFramePr>
        <p:xfrm>
          <a:off x="1123828" y="4001788"/>
          <a:ext cx="3716385" cy="926320"/>
        </p:xfrm>
        <a:graphic>
          <a:graphicData uri="http://schemas.openxmlformats.org/drawingml/2006/table">
            <a:tbl>
              <a:tblPr firstRow="1" firstCol="1" bandRow="1">
                <a:tableStyleId>{5940675A-B579-460E-94D1-54222C63F5DA}</a:tableStyleId>
              </a:tblPr>
              <a:tblGrid>
                <a:gridCol w="638562">
                  <a:extLst>
                    <a:ext uri="{9D8B030D-6E8A-4147-A177-3AD203B41FA5}">
                      <a16:colId xmlns:a16="http://schemas.microsoft.com/office/drawing/2014/main" val="990171402"/>
                    </a:ext>
                  </a:extLst>
                </a:gridCol>
                <a:gridCol w="791210">
                  <a:extLst>
                    <a:ext uri="{9D8B030D-6E8A-4147-A177-3AD203B41FA5}">
                      <a16:colId xmlns:a16="http://schemas.microsoft.com/office/drawing/2014/main" val="3300436481"/>
                    </a:ext>
                  </a:extLst>
                </a:gridCol>
                <a:gridCol w="794385">
                  <a:extLst>
                    <a:ext uri="{9D8B030D-6E8A-4147-A177-3AD203B41FA5}">
                      <a16:colId xmlns:a16="http://schemas.microsoft.com/office/drawing/2014/main" val="2839216691"/>
                    </a:ext>
                  </a:extLst>
                </a:gridCol>
                <a:gridCol w="566612">
                  <a:extLst>
                    <a:ext uri="{9D8B030D-6E8A-4147-A177-3AD203B41FA5}">
                      <a16:colId xmlns:a16="http://schemas.microsoft.com/office/drawing/2014/main" val="4077428461"/>
                    </a:ext>
                  </a:extLst>
                </a:gridCol>
                <a:gridCol w="440698">
                  <a:extLst>
                    <a:ext uri="{9D8B030D-6E8A-4147-A177-3AD203B41FA5}">
                      <a16:colId xmlns:a16="http://schemas.microsoft.com/office/drawing/2014/main" val="4251587270"/>
                    </a:ext>
                  </a:extLst>
                </a:gridCol>
                <a:gridCol w="484918">
                  <a:extLst>
                    <a:ext uri="{9D8B030D-6E8A-4147-A177-3AD203B41FA5}">
                      <a16:colId xmlns:a16="http://schemas.microsoft.com/office/drawing/2014/main" val="4110792808"/>
                    </a:ext>
                  </a:extLst>
                </a:gridCol>
              </a:tblGrid>
              <a:tr h="184658">
                <a:tc>
                  <a:txBody>
                    <a:bodyPr/>
                    <a:lstStyle/>
                    <a:p>
                      <a:pPr algn="ctr"/>
                      <a:r>
                        <a:rPr lang="en-GB" sz="900" b="1" dirty="0">
                          <a:effectLst/>
                        </a:rPr>
                        <a:t>Dataset</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Strategy</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Algorithm</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Baseline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Score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Std</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56171181"/>
                  </a:ext>
                </a:extLst>
              </a:tr>
              <a:tr h="369316">
                <a:tc>
                  <a:txBody>
                    <a:bodyPr/>
                    <a:lstStyle/>
                    <a:p>
                      <a:pPr algn="ctr"/>
                      <a:r>
                        <a:rPr lang="en-GB" sz="900">
                          <a:effectLst/>
                        </a:rPr>
                        <a:t>Complete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KNNImputer</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Decision Tree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0.24</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0.32</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±0.017</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79586681"/>
                  </a:ext>
                </a:extLst>
              </a:tr>
              <a:tr h="187688">
                <a:tc>
                  <a:txBody>
                    <a:bodyPr/>
                    <a:lstStyle/>
                    <a:p>
                      <a:pPr algn="ctr"/>
                      <a:r>
                        <a:rPr lang="en-GB" sz="900">
                          <a:effectLst/>
                        </a:rPr>
                        <a:t>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OneHot+KNN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Decision Tree</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0.24 </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0.34</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±0.04</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93472746"/>
                  </a:ext>
                </a:extLst>
              </a:tr>
              <a:tr h="184658">
                <a:tc>
                  <a:txBody>
                    <a:bodyPr/>
                    <a:lstStyle/>
                    <a:p>
                      <a:pPr algn="ctr"/>
                      <a:r>
                        <a:rPr lang="en-GB" sz="900">
                          <a:effectLst/>
                        </a:rPr>
                        <a:t>Female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OneHot+KNN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0.2</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0.33</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±0.01</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93672414"/>
                  </a:ext>
                </a:extLst>
              </a:tr>
            </a:tbl>
          </a:graphicData>
        </a:graphic>
      </p:graphicFrame>
      <p:graphicFrame>
        <p:nvGraphicFramePr>
          <p:cNvPr id="39" name="Tabelle 38">
            <a:extLst>
              <a:ext uri="{FF2B5EF4-FFF2-40B4-BE49-F238E27FC236}">
                <a16:creationId xmlns:a16="http://schemas.microsoft.com/office/drawing/2014/main" id="{88760EBF-C33C-422B-9479-1D9903EE15B1}"/>
              </a:ext>
            </a:extLst>
          </p:cNvPr>
          <p:cNvGraphicFramePr>
            <a:graphicFrameLocks noGrp="1"/>
          </p:cNvGraphicFramePr>
          <p:nvPr>
            <p:extLst>
              <p:ext uri="{D42A27DB-BD31-4B8C-83A1-F6EECF244321}">
                <p14:modId xmlns:p14="http://schemas.microsoft.com/office/powerpoint/2010/main" val="2859363483"/>
              </p:ext>
            </p:extLst>
          </p:nvPr>
        </p:nvGraphicFramePr>
        <p:xfrm>
          <a:off x="6972679" y="2491958"/>
          <a:ext cx="3775915" cy="893948"/>
        </p:xfrm>
        <a:graphic>
          <a:graphicData uri="http://schemas.openxmlformats.org/drawingml/2006/table">
            <a:tbl>
              <a:tblPr firstRow="1" firstCol="1" bandRow="1">
                <a:tableStyleId>{5940675A-B579-460E-94D1-54222C63F5DA}</a:tableStyleId>
              </a:tblPr>
              <a:tblGrid>
                <a:gridCol w="649277">
                  <a:extLst>
                    <a:ext uri="{9D8B030D-6E8A-4147-A177-3AD203B41FA5}">
                      <a16:colId xmlns:a16="http://schemas.microsoft.com/office/drawing/2014/main" val="74394290"/>
                    </a:ext>
                  </a:extLst>
                </a:gridCol>
                <a:gridCol w="826565">
                  <a:extLst>
                    <a:ext uri="{9D8B030D-6E8A-4147-A177-3AD203B41FA5}">
                      <a16:colId xmlns:a16="http://schemas.microsoft.com/office/drawing/2014/main" val="1019189493"/>
                    </a:ext>
                  </a:extLst>
                </a:gridCol>
                <a:gridCol w="716926">
                  <a:extLst>
                    <a:ext uri="{9D8B030D-6E8A-4147-A177-3AD203B41FA5}">
                      <a16:colId xmlns:a16="http://schemas.microsoft.com/office/drawing/2014/main" val="696808395"/>
                    </a:ext>
                  </a:extLst>
                </a:gridCol>
                <a:gridCol w="606510">
                  <a:extLst>
                    <a:ext uri="{9D8B030D-6E8A-4147-A177-3AD203B41FA5}">
                      <a16:colId xmlns:a16="http://schemas.microsoft.com/office/drawing/2014/main" val="2718489384"/>
                    </a:ext>
                  </a:extLst>
                </a:gridCol>
                <a:gridCol w="463436">
                  <a:extLst>
                    <a:ext uri="{9D8B030D-6E8A-4147-A177-3AD203B41FA5}">
                      <a16:colId xmlns:a16="http://schemas.microsoft.com/office/drawing/2014/main" val="2108583019"/>
                    </a:ext>
                  </a:extLst>
                </a:gridCol>
                <a:gridCol w="513201">
                  <a:extLst>
                    <a:ext uri="{9D8B030D-6E8A-4147-A177-3AD203B41FA5}">
                      <a16:colId xmlns:a16="http://schemas.microsoft.com/office/drawing/2014/main" val="2387303075"/>
                    </a:ext>
                  </a:extLst>
                </a:gridCol>
              </a:tblGrid>
              <a:tr h="223487">
                <a:tc>
                  <a:txBody>
                    <a:bodyPr/>
                    <a:lstStyle/>
                    <a:p>
                      <a:pPr algn="ctr"/>
                      <a:r>
                        <a:rPr lang="en-GB" sz="900" b="1" dirty="0">
                          <a:effectLst/>
                        </a:rPr>
                        <a:t>Dataset</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Strategy</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Algorithm</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Baseline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a:effectLst/>
                        </a:rPr>
                        <a:t>Score</a:t>
                      </a:r>
                      <a:endParaRPr lang="de-CH" sz="1100" b="1">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Std</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7928174"/>
                  </a:ext>
                </a:extLst>
              </a:tr>
              <a:tr h="223487">
                <a:tc>
                  <a:txBody>
                    <a:bodyPr/>
                    <a:lstStyle/>
                    <a:p>
                      <a:pPr algn="ctr"/>
                      <a:r>
                        <a:rPr lang="en-GB" sz="900" dirty="0">
                          <a:effectLst/>
                        </a:rPr>
                        <a:t>Complete</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KNNImputer</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0.06</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0.2</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±0.021</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5376968"/>
                  </a:ext>
                </a:extLst>
              </a:tr>
              <a:tr h="223487">
                <a:tc>
                  <a:txBody>
                    <a:bodyPr/>
                    <a:lstStyle/>
                    <a:p>
                      <a:pPr algn="ctr"/>
                      <a:r>
                        <a:rPr lang="en-GB" sz="900">
                          <a:effectLst/>
                        </a:rPr>
                        <a:t>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OneHot+KNN</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XGBoost</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0.09</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0.19</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±0.017</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2136223"/>
                  </a:ext>
                </a:extLst>
              </a:tr>
              <a:tr h="223487">
                <a:tc>
                  <a:txBody>
                    <a:bodyPr/>
                    <a:lstStyle/>
                    <a:p>
                      <a:pPr algn="ctr"/>
                      <a:r>
                        <a:rPr lang="en-GB" sz="900">
                          <a:effectLst/>
                        </a:rPr>
                        <a:t>Female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OneHot+KNN</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SVM</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0.08</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0.19</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±0.015</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44545547"/>
                  </a:ext>
                </a:extLst>
              </a:tr>
            </a:tbl>
          </a:graphicData>
        </a:graphic>
      </p:graphicFrame>
      <p:graphicFrame>
        <p:nvGraphicFramePr>
          <p:cNvPr id="40" name="Tabelle 39">
            <a:extLst>
              <a:ext uri="{FF2B5EF4-FFF2-40B4-BE49-F238E27FC236}">
                <a16:creationId xmlns:a16="http://schemas.microsoft.com/office/drawing/2014/main" id="{88509B9D-2BD2-4EF8-945B-915368CCEADC}"/>
              </a:ext>
            </a:extLst>
          </p:cNvPr>
          <p:cNvGraphicFramePr>
            <a:graphicFrameLocks noGrp="1"/>
          </p:cNvGraphicFramePr>
          <p:nvPr>
            <p:extLst>
              <p:ext uri="{D42A27DB-BD31-4B8C-83A1-F6EECF244321}">
                <p14:modId xmlns:p14="http://schemas.microsoft.com/office/powerpoint/2010/main" val="2395091920"/>
              </p:ext>
            </p:extLst>
          </p:nvPr>
        </p:nvGraphicFramePr>
        <p:xfrm>
          <a:off x="6976225" y="3992728"/>
          <a:ext cx="3794171" cy="946911"/>
        </p:xfrm>
        <a:graphic>
          <a:graphicData uri="http://schemas.openxmlformats.org/drawingml/2006/table">
            <a:tbl>
              <a:tblPr firstRow="1" firstCol="1" bandRow="1">
                <a:tableStyleId>{5940675A-B579-460E-94D1-54222C63F5DA}</a:tableStyleId>
              </a:tblPr>
              <a:tblGrid>
                <a:gridCol w="661874">
                  <a:extLst>
                    <a:ext uri="{9D8B030D-6E8A-4147-A177-3AD203B41FA5}">
                      <a16:colId xmlns:a16="http://schemas.microsoft.com/office/drawing/2014/main" val="368385025"/>
                    </a:ext>
                  </a:extLst>
                </a:gridCol>
                <a:gridCol w="791210">
                  <a:extLst>
                    <a:ext uri="{9D8B030D-6E8A-4147-A177-3AD203B41FA5}">
                      <a16:colId xmlns:a16="http://schemas.microsoft.com/office/drawing/2014/main" val="1703007327"/>
                    </a:ext>
                  </a:extLst>
                </a:gridCol>
                <a:gridCol w="794385">
                  <a:extLst>
                    <a:ext uri="{9D8B030D-6E8A-4147-A177-3AD203B41FA5}">
                      <a16:colId xmlns:a16="http://schemas.microsoft.com/office/drawing/2014/main" val="3049959562"/>
                    </a:ext>
                  </a:extLst>
                </a:gridCol>
                <a:gridCol w="587296">
                  <a:extLst>
                    <a:ext uri="{9D8B030D-6E8A-4147-A177-3AD203B41FA5}">
                      <a16:colId xmlns:a16="http://schemas.microsoft.com/office/drawing/2014/main" val="927825915"/>
                    </a:ext>
                  </a:extLst>
                </a:gridCol>
                <a:gridCol w="456786">
                  <a:extLst>
                    <a:ext uri="{9D8B030D-6E8A-4147-A177-3AD203B41FA5}">
                      <a16:colId xmlns:a16="http://schemas.microsoft.com/office/drawing/2014/main" val="2398368587"/>
                    </a:ext>
                  </a:extLst>
                </a:gridCol>
                <a:gridCol w="502620">
                  <a:extLst>
                    <a:ext uri="{9D8B030D-6E8A-4147-A177-3AD203B41FA5}">
                      <a16:colId xmlns:a16="http://schemas.microsoft.com/office/drawing/2014/main" val="2118832762"/>
                    </a:ext>
                  </a:extLst>
                </a:gridCol>
              </a:tblGrid>
              <a:tr h="221589">
                <a:tc>
                  <a:txBody>
                    <a:bodyPr/>
                    <a:lstStyle/>
                    <a:p>
                      <a:pPr algn="ctr"/>
                      <a:r>
                        <a:rPr lang="en-GB" sz="900" b="1" dirty="0">
                          <a:effectLst/>
                        </a:rPr>
                        <a:t>Dataset</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Strategy</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Algorithm</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Baseline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Score</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b="1" dirty="0">
                          <a:effectLst/>
                        </a:rPr>
                        <a:t>Std</a:t>
                      </a:r>
                      <a:endParaRPr lang="de-CH" sz="1100" b="1"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3656283"/>
                  </a:ext>
                </a:extLst>
              </a:tr>
              <a:tr h="221589">
                <a:tc>
                  <a:txBody>
                    <a:bodyPr/>
                    <a:lstStyle/>
                    <a:p>
                      <a:pPr algn="ctr"/>
                      <a:r>
                        <a:rPr lang="en-GB" sz="900">
                          <a:effectLst/>
                        </a:rPr>
                        <a:t>Complete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No OneHot</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XGBoost</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0.06</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0.18</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±0.02</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63383497"/>
                  </a:ext>
                </a:extLst>
              </a:tr>
              <a:tr h="282144">
                <a:tc>
                  <a:txBody>
                    <a:bodyPr/>
                    <a:lstStyle/>
                    <a:p>
                      <a:pPr algn="ctr"/>
                      <a:r>
                        <a:rPr lang="en-GB" sz="900">
                          <a:effectLst/>
                        </a:rPr>
                        <a:t>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No OneHot</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Decision Tree</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0.1</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0.22</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±0.017</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00885671"/>
                  </a:ext>
                </a:extLst>
              </a:tr>
              <a:tr h="221589">
                <a:tc>
                  <a:txBody>
                    <a:bodyPr/>
                    <a:lstStyle/>
                    <a:p>
                      <a:pPr algn="ctr"/>
                      <a:r>
                        <a:rPr lang="en-GB" sz="900">
                          <a:effectLst/>
                        </a:rPr>
                        <a:t>Female</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OneHot+KNN</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SVM</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a:effectLst/>
                        </a:rPr>
                        <a:t>0.08</a:t>
                      </a:r>
                      <a:endParaRPr lang="de-CH" sz="1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0.24</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GB" sz="900" dirty="0">
                          <a:effectLst/>
                        </a:rPr>
                        <a:t>±0.043</a:t>
                      </a:r>
                      <a:endParaRPr lang="de-CH" sz="1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51168440"/>
                  </a:ext>
                </a:extLst>
              </a:tr>
            </a:tbl>
          </a:graphicData>
        </a:graphic>
      </p:graphicFrame>
      <p:sp>
        <p:nvSpPr>
          <p:cNvPr id="53" name="Textfeld 52">
            <a:extLst>
              <a:ext uri="{FF2B5EF4-FFF2-40B4-BE49-F238E27FC236}">
                <a16:creationId xmlns:a16="http://schemas.microsoft.com/office/drawing/2014/main" id="{9EF222CF-0B36-4A85-88C3-8618AD4642AC}"/>
              </a:ext>
            </a:extLst>
          </p:cNvPr>
          <p:cNvSpPr txBox="1"/>
          <p:nvPr/>
        </p:nvSpPr>
        <p:spPr>
          <a:xfrm>
            <a:off x="1059569" y="1895765"/>
            <a:ext cx="4114800" cy="369332"/>
          </a:xfrm>
          <a:prstGeom prst="rect">
            <a:avLst/>
          </a:prstGeom>
          <a:noFill/>
        </p:spPr>
        <p:txBody>
          <a:bodyPr wrap="square" rtlCol="0">
            <a:spAutoFit/>
          </a:bodyPr>
          <a:lstStyle/>
          <a:p>
            <a:r>
              <a:rPr lang="en-GB" dirty="0">
                <a:solidFill>
                  <a:srgbClr val="2F5597"/>
                </a:solidFill>
                <a:latin typeface="Helvetica Neue" panose="02000503000000020004"/>
              </a:rPr>
              <a:t>Category (4 Classes)</a:t>
            </a:r>
          </a:p>
        </p:txBody>
      </p:sp>
      <p:sp>
        <p:nvSpPr>
          <p:cNvPr id="54" name="Textfeld 53">
            <a:extLst>
              <a:ext uri="{FF2B5EF4-FFF2-40B4-BE49-F238E27FC236}">
                <a16:creationId xmlns:a16="http://schemas.microsoft.com/office/drawing/2014/main" id="{0A0CB229-9163-41A5-AB26-A2715A7A589C}"/>
              </a:ext>
            </a:extLst>
          </p:cNvPr>
          <p:cNvSpPr txBox="1"/>
          <p:nvPr/>
        </p:nvSpPr>
        <p:spPr>
          <a:xfrm>
            <a:off x="1063689" y="2218364"/>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Macro F1-Score</a:t>
            </a:r>
          </a:p>
        </p:txBody>
      </p:sp>
      <p:sp>
        <p:nvSpPr>
          <p:cNvPr id="55" name="Textfeld 54">
            <a:extLst>
              <a:ext uri="{FF2B5EF4-FFF2-40B4-BE49-F238E27FC236}">
                <a16:creationId xmlns:a16="http://schemas.microsoft.com/office/drawing/2014/main" id="{11FF9FCC-0C06-4C8A-80E1-2C5C0CFFCD6E}"/>
              </a:ext>
            </a:extLst>
          </p:cNvPr>
          <p:cNvSpPr txBox="1"/>
          <p:nvPr/>
        </p:nvSpPr>
        <p:spPr>
          <a:xfrm>
            <a:off x="1063689" y="3731118"/>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Balanced Accuracy</a:t>
            </a:r>
          </a:p>
        </p:txBody>
      </p:sp>
      <p:sp>
        <p:nvSpPr>
          <p:cNvPr id="56" name="Textfeld 55">
            <a:extLst>
              <a:ext uri="{FF2B5EF4-FFF2-40B4-BE49-F238E27FC236}">
                <a16:creationId xmlns:a16="http://schemas.microsoft.com/office/drawing/2014/main" id="{60C0C633-17DC-498F-91FA-04FA7ED68945}"/>
              </a:ext>
            </a:extLst>
          </p:cNvPr>
          <p:cNvSpPr txBox="1"/>
          <p:nvPr/>
        </p:nvSpPr>
        <p:spPr>
          <a:xfrm>
            <a:off x="6932058" y="1866955"/>
            <a:ext cx="4114800" cy="369332"/>
          </a:xfrm>
          <a:prstGeom prst="rect">
            <a:avLst/>
          </a:prstGeom>
          <a:noFill/>
        </p:spPr>
        <p:txBody>
          <a:bodyPr wrap="square" rtlCol="0">
            <a:spAutoFit/>
          </a:bodyPr>
          <a:lstStyle/>
          <a:p>
            <a:r>
              <a:rPr lang="en-GB" dirty="0">
                <a:solidFill>
                  <a:srgbClr val="2F5597"/>
                </a:solidFill>
                <a:latin typeface="Helvetica Neue" panose="02000503000000020004"/>
              </a:rPr>
              <a:t>Specific Diagnosis (12 Classes)</a:t>
            </a:r>
          </a:p>
        </p:txBody>
      </p:sp>
      <p:sp>
        <p:nvSpPr>
          <p:cNvPr id="57" name="Textfeld 56">
            <a:extLst>
              <a:ext uri="{FF2B5EF4-FFF2-40B4-BE49-F238E27FC236}">
                <a16:creationId xmlns:a16="http://schemas.microsoft.com/office/drawing/2014/main" id="{8910F10D-944A-454F-8ED1-781AB5C0F366}"/>
              </a:ext>
            </a:extLst>
          </p:cNvPr>
          <p:cNvSpPr txBox="1"/>
          <p:nvPr/>
        </p:nvSpPr>
        <p:spPr>
          <a:xfrm>
            <a:off x="6936178" y="2189554"/>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Macro F1-Score</a:t>
            </a:r>
          </a:p>
        </p:txBody>
      </p:sp>
      <p:sp>
        <p:nvSpPr>
          <p:cNvPr id="58" name="Textfeld 57">
            <a:extLst>
              <a:ext uri="{FF2B5EF4-FFF2-40B4-BE49-F238E27FC236}">
                <a16:creationId xmlns:a16="http://schemas.microsoft.com/office/drawing/2014/main" id="{1CBA3F00-C896-4803-89B1-43124BE13195}"/>
              </a:ext>
            </a:extLst>
          </p:cNvPr>
          <p:cNvSpPr txBox="1"/>
          <p:nvPr/>
        </p:nvSpPr>
        <p:spPr>
          <a:xfrm>
            <a:off x="6936178" y="3702308"/>
            <a:ext cx="4114800" cy="261610"/>
          </a:xfrm>
          <a:prstGeom prst="rect">
            <a:avLst/>
          </a:prstGeom>
          <a:noFill/>
        </p:spPr>
        <p:txBody>
          <a:bodyPr wrap="square" rtlCol="0">
            <a:spAutoFit/>
          </a:bodyPr>
          <a:lstStyle/>
          <a:p>
            <a:r>
              <a:rPr lang="en-GB" sz="1050" dirty="0">
                <a:solidFill>
                  <a:schemeClr val="bg1">
                    <a:lumMod val="65000"/>
                  </a:schemeClr>
                </a:solidFill>
                <a:latin typeface="Helvetica Neue" panose="02000503000000020004"/>
              </a:rPr>
              <a:t>Balanced Accuracy</a:t>
            </a:r>
          </a:p>
        </p:txBody>
      </p:sp>
    </p:spTree>
    <p:extLst>
      <p:ext uri="{BB962C8B-B14F-4D97-AF65-F5344CB8AC3E}">
        <p14:creationId xmlns:p14="http://schemas.microsoft.com/office/powerpoint/2010/main" val="3583679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7831494"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10512170" y="249148"/>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sp>
        <p:nvSpPr>
          <p:cNvPr id="23" name="Freeform 11">
            <a:extLst>
              <a:ext uri="{FF2B5EF4-FFF2-40B4-BE49-F238E27FC236}">
                <a16:creationId xmlns:a16="http://schemas.microsoft.com/office/drawing/2014/main" id="{B264097C-595F-49A6-8BB7-CAAF9E39B7B2}"/>
              </a:ext>
            </a:extLst>
          </p:cNvPr>
          <p:cNvSpPr/>
          <p:nvPr/>
        </p:nvSpPr>
        <p:spPr>
          <a:xfrm>
            <a:off x="7515806" y="255675"/>
            <a:ext cx="238251" cy="221778"/>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AC2143E-E548-4E55-B062-25B07287657A}"/>
              </a:ext>
            </a:extLst>
          </p:cNvPr>
          <p:cNvCxnSpPr>
            <a:cxnSpLocks/>
          </p:cNvCxnSpPr>
          <p:nvPr/>
        </p:nvCxnSpPr>
        <p:spPr>
          <a:xfrm>
            <a:off x="4823135" y="363784"/>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73D2B3-CFCF-4436-BB11-34C760666A0E}"/>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9" name="Textfeld 8">
            <a:extLst>
              <a:ext uri="{FF2B5EF4-FFF2-40B4-BE49-F238E27FC236}">
                <a16:creationId xmlns:a16="http://schemas.microsoft.com/office/drawing/2014/main" id="{1DFF570F-09AD-4C59-AB47-ECA8AFAE6188}"/>
              </a:ext>
            </a:extLst>
          </p:cNvPr>
          <p:cNvSpPr txBox="1"/>
          <p:nvPr/>
        </p:nvSpPr>
        <p:spPr>
          <a:xfrm>
            <a:off x="9433944" y="6596390"/>
            <a:ext cx="2819561" cy="261610"/>
          </a:xfrm>
          <a:prstGeom prst="rect">
            <a:avLst/>
          </a:prstGeom>
          <a:noFill/>
        </p:spPr>
        <p:txBody>
          <a:bodyPr wrap="square" rtlCol="0">
            <a:spAutoFit/>
          </a:bodyPr>
          <a:lstStyle/>
          <a:p>
            <a:pPr algn="r"/>
            <a:r>
              <a:rPr lang="de-CH" sz="1100" dirty="0">
                <a:solidFill>
                  <a:schemeClr val="bg2">
                    <a:lumMod val="75000"/>
                  </a:schemeClr>
                </a:solidFill>
              </a:rPr>
              <a:t>Bildquelle: unsplash.com</a:t>
            </a:r>
          </a:p>
        </p:txBody>
      </p:sp>
      <p:sp>
        <p:nvSpPr>
          <p:cNvPr id="28" name="Textfeld 27">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2" name="Titel 1">
            <a:extLst>
              <a:ext uri="{FF2B5EF4-FFF2-40B4-BE49-F238E27FC236}">
                <a16:creationId xmlns:a16="http://schemas.microsoft.com/office/drawing/2014/main" id="{4665678C-BB69-448F-9076-1EA1D3679776}"/>
              </a:ext>
            </a:extLst>
          </p:cNvPr>
          <p:cNvSpPr>
            <a:spLocks noGrp="1"/>
          </p:cNvSpPr>
          <p:nvPr>
            <p:ph type="title"/>
          </p:nvPr>
        </p:nvSpPr>
        <p:spPr>
          <a:xfrm>
            <a:off x="1198012" y="1971404"/>
            <a:ext cx="10515600" cy="623045"/>
          </a:xfrm>
        </p:spPr>
        <p:txBody>
          <a:bodyPr>
            <a:normAutofit/>
          </a:bodyPr>
          <a:lstStyle/>
          <a:p>
            <a:r>
              <a:rPr lang="de-CH" sz="2400" dirty="0">
                <a:solidFill>
                  <a:srgbClr val="2F5597"/>
                </a:solidFill>
                <a:latin typeface="Helvetica Neue" panose="02000503000000020004"/>
                <a:ea typeface="+mn-ea"/>
                <a:cs typeface="+mn-cs"/>
              </a:rPr>
              <a:t>Conclusion</a:t>
            </a:r>
          </a:p>
        </p:txBody>
      </p:sp>
      <p:sp>
        <p:nvSpPr>
          <p:cNvPr id="2" name="Datumsplatzhalter 1">
            <a:extLst>
              <a:ext uri="{FF2B5EF4-FFF2-40B4-BE49-F238E27FC236}">
                <a16:creationId xmlns:a16="http://schemas.microsoft.com/office/drawing/2014/main" id="{2114F524-20AA-4BEC-9266-593EC83EA821}"/>
              </a:ext>
            </a:extLst>
          </p:cNvPr>
          <p:cNvSpPr>
            <a:spLocks noGrp="1"/>
          </p:cNvSpPr>
          <p:nvPr>
            <p:ph type="dt" sz="half" idx="10"/>
          </p:nvPr>
        </p:nvSpPr>
        <p:spPr/>
        <p:txBody>
          <a:bodyPr/>
          <a:lstStyle/>
          <a:p>
            <a:fld id="{2CC03D73-1F34-48E0-AFF1-4F1F8EBA1283}" type="datetime1">
              <a:rPr lang="en-GB" smtClean="0"/>
              <a:t>29/06/2021</a:t>
            </a:fld>
            <a:endParaRPr lang="de-CH"/>
          </a:p>
        </p:txBody>
      </p:sp>
      <p:sp>
        <p:nvSpPr>
          <p:cNvPr id="3" name="Fußzeilenplatzhalter 2">
            <a:extLst>
              <a:ext uri="{FF2B5EF4-FFF2-40B4-BE49-F238E27FC236}">
                <a16:creationId xmlns:a16="http://schemas.microsoft.com/office/drawing/2014/main" id="{74C86B16-F543-4A7C-8F64-5EF1C838ED60}"/>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0B0B3496-33EB-42E4-9973-0AB4A774111D}"/>
              </a:ext>
            </a:extLst>
          </p:cNvPr>
          <p:cNvSpPr>
            <a:spLocks noGrp="1"/>
          </p:cNvSpPr>
          <p:nvPr>
            <p:ph type="sldNum" sz="quarter" idx="12"/>
          </p:nvPr>
        </p:nvSpPr>
        <p:spPr/>
        <p:txBody>
          <a:bodyPr/>
          <a:lstStyle/>
          <a:p>
            <a:fld id="{2FD792E3-E401-4E03-A367-A0CE4F17704C}" type="slidenum">
              <a:rPr lang="de-CH" smtClean="0"/>
              <a:t>13</a:t>
            </a:fld>
            <a:endParaRPr lang="de-CH"/>
          </a:p>
        </p:txBody>
      </p:sp>
      <p:grpSp>
        <p:nvGrpSpPr>
          <p:cNvPr id="40" name="Gruppieren 39">
            <a:extLst>
              <a:ext uri="{FF2B5EF4-FFF2-40B4-BE49-F238E27FC236}">
                <a16:creationId xmlns:a16="http://schemas.microsoft.com/office/drawing/2014/main" id="{BE2C95D5-CC52-40F7-9FFD-606394C987AD}"/>
              </a:ext>
            </a:extLst>
          </p:cNvPr>
          <p:cNvGrpSpPr/>
          <p:nvPr/>
        </p:nvGrpSpPr>
        <p:grpSpPr>
          <a:xfrm>
            <a:off x="9285144" y="886846"/>
            <a:ext cx="3310173" cy="6913099"/>
            <a:chOff x="9285144" y="886846"/>
            <a:chExt cx="3310173" cy="6913099"/>
          </a:xfrm>
        </p:grpSpPr>
        <p:pic>
          <p:nvPicPr>
            <p:cNvPr id="17" name="Grafik 16">
              <a:extLst>
                <a:ext uri="{FF2B5EF4-FFF2-40B4-BE49-F238E27FC236}">
                  <a16:creationId xmlns:a16="http://schemas.microsoft.com/office/drawing/2014/main" id="{986A0574-F708-4E8D-BB85-FAECD1BF7514}"/>
                </a:ext>
              </a:extLst>
            </p:cNvPr>
            <p:cNvPicPr>
              <a:picLocks noChangeAspect="1"/>
            </p:cNvPicPr>
            <p:nvPr/>
          </p:nvPicPr>
          <p:blipFill>
            <a:blip r:embed="rId3"/>
            <a:stretch>
              <a:fillRect/>
            </a:stretch>
          </p:blipFill>
          <p:spPr>
            <a:xfrm>
              <a:off x="9317082" y="886846"/>
              <a:ext cx="1676906" cy="2388134"/>
            </a:xfrm>
            <a:prstGeom prst="rect">
              <a:avLst/>
            </a:prstGeom>
            <a:ln>
              <a:noFill/>
            </a:ln>
          </p:spPr>
        </p:pic>
        <p:pic>
          <p:nvPicPr>
            <p:cNvPr id="26" name="Grafik 25">
              <a:extLst>
                <a:ext uri="{FF2B5EF4-FFF2-40B4-BE49-F238E27FC236}">
                  <a16:creationId xmlns:a16="http://schemas.microsoft.com/office/drawing/2014/main" id="{57764915-E54D-41E6-BD0B-DA3A609CA018}"/>
                </a:ext>
              </a:extLst>
            </p:cNvPr>
            <p:cNvPicPr>
              <a:picLocks noChangeAspect="1"/>
            </p:cNvPicPr>
            <p:nvPr/>
          </p:nvPicPr>
          <p:blipFill rotWithShape="1">
            <a:blip r:embed="rId4"/>
            <a:srcRect t="1220"/>
            <a:stretch/>
          </p:blipFill>
          <p:spPr>
            <a:xfrm>
              <a:off x="9285144" y="3224113"/>
              <a:ext cx="1676906" cy="2350888"/>
            </a:xfrm>
            <a:prstGeom prst="rect">
              <a:avLst/>
            </a:prstGeom>
          </p:spPr>
        </p:pic>
        <p:pic>
          <p:nvPicPr>
            <p:cNvPr id="33" name="Grafik 32">
              <a:extLst>
                <a:ext uri="{FF2B5EF4-FFF2-40B4-BE49-F238E27FC236}">
                  <a16:creationId xmlns:a16="http://schemas.microsoft.com/office/drawing/2014/main" id="{0D1374F8-30E0-4C39-83E0-3EEC0139A7A1}"/>
                </a:ext>
              </a:extLst>
            </p:cNvPr>
            <p:cNvPicPr>
              <a:picLocks noChangeAspect="1"/>
            </p:cNvPicPr>
            <p:nvPr/>
          </p:nvPicPr>
          <p:blipFill>
            <a:blip r:embed="rId5"/>
            <a:stretch>
              <a:fillRect/>
            </a:stretch>
          </p:blipFill>
          <p:spPr>
            <a:xfrm>
              <a:off x="9297710" y="5420016"/>
              <a:ext cx="1680309" cy="2379929"/>
            </a:xfrm>
            <a:prstGeom prst="rect">
              <a:avLst/>
            </a:prstGeom>
          </p:spPr>
        </p:pic>
        <p:pic>
          <p:nvPicPr>
            <p:cNvPr id="35" name="Grafik 34">
              <a:extLst>
                <a:ext uri="{FF2B5EF4-FFF2-40B4-BE49-F238E27FC236}">
                  <a16:creationId xmlns:a16="http://schemas.microsoft.com/office/drawing/2014/main" id="{05ADCFA2-B832-4807-A03D-C20431EFD04F}"/>
                </a:ext>
              </a:extLst>
            </p:cNvPr>
            <p:cNvPicPr>
              <a:picLocks noChangeAspect="1"/>
            </p:cNvPicPr>
            <p:nvPr/>
          </p:nvPicPr>
          <p:blipFill rotWithShape="1">
            <a:blip r:embed="rId6"/>
            <a:srcRect t="15856"/>
            <a:stretch/>
          </p:blipFill>
          <p:spPr>
            <a:xfrm>
              <a:off x="10905416" y="886846"/>
              <a:ext cx="1676906" cy="2004715"/>
            </a:xfrm>
            <a:prstGeom prst="rect">
              <a:avLst/>
            </a:prstGeom>
          </p:spPr>
        </p:pic>
        <p:pic>
          <p:nvPicPr>
            <p:cNvPr id="37" name="Grafik 36">
              <a:extLst>
                <a:ext uri="{FF2B5EF4-FFF2-40B4-BE49-F238E27FC236}">
                  <a16:creationId xmlns:a16="http://schemas.microsoft.com/office/drawing/2014/main" id="{B2E0DF4C-FB6B-4DDF-BFCB-5CB46D159404}"/>
                </a:ext>
              </a:extLst>
            </p:cNvPr>
            <p:cNvPicPr>
              <a:picLocks noChangeAspect="1"/>
            </p:cNvPicPr>
            <p:nvPr/>
          </p:nvPicPr>
          <p:blipFill>
            <a:blip r:embed="rId7"/>
            <a:stretch>
              <a:fillRect/>
            </a:stretch>
          </p:blipFill>
          <p:spPr>
            <a:xfrm>
              <a:off x="10913976" y="2774115"/>
              <a:ext cx="1678155" cy="2379929"/>
            </a:xfrm>
            <a:prstGeom prst="rect">
              <a:avLst/>
            </a:prstGeom>
          </p:spPr>
        </p:pic>
        <p:pic>
          <p:nvPicPr>
            <p:cNvPr id="39" name="Grafik 38">
              <a:extLst>
                <a:ext uri="{FF2B5EF4-FFF2-40B4-BE49-F238E27FC236}">
                  <a16:creationId xmlns:a16="http://schemas.microsoft.com/office/drawing/2014/main" id="{DFF78DE5-C09D-4C28-8921-333226FAFA82}"/>
                </a:ext>
              </a:extLst>
            </p:cNvPr>
            <p:cNvPicPr>
              <a:picLocks noChangeAspect="1"/>
            </p:cNvPicPr>
            <p:nvPr/>
          </p:nvPicPr>
          <p:blipFill rotWithShape="1">
            <a:blip r:embed="rId8"/>
            <a:srcRect l="758" t="592"/>
            <a:stretch/>
          </p:blipFill>
          <p:spPr>
            <a:xfrm>
              <a:off x="10928205" y="5116506"/>
              <a:ext cx="1667112" cy="2379930"/>
            </a:xfrm>
            <a:prstGeom prst="rect">
              <a:avLst/>
            </a:prstGeom>
          </p:spPr>
        </p:pic>
      </p:grpSp>
      <p:sp>
        <p:nvSpPr>
          <p:cNvPr id="41" name="Rechteck 40">
            <a:extLst>
              <a:ext uri="{FF2B5EF4-FFF2-40B4-BE49-F238E27FC236}">
                <a16:creationId xmlns:a16="http://schemas.microsoft.com/office/drawing/2014/main" id="{64FD76B6-D5C6-4DE5-88B1-2D16C503FD94}"/>
              </a:ext>
            </a:extLst>
          </p:cNvPr>
          <p:cNvSpPr/>
          <p:nvPr/>
        </p:nvSpPr>
        <p:spPr>
          <a:xfrm>
            <a:off x="9348009" y="876597"/>
            <a:ext cx="3288143" cy="6710592"/>
          </a:xfrm>
          <a:prstGeom prst="rect">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feld 14">
            <a:extLst>
              <a:ext uri="{FF2B5EF4-FFF2-40B4-BE49-F238E27FC236}">
                <a16:creationId xmlns:a16="http://schemas.microsoft.com/office/drawing/2014/main" id="{5F29D429-26D2-438A-9084-3C8DA7606DB2}"/>
              </a:ext>
            </a:extLst>
          </p:cNvPr>
          <p:cNvSpPr txBox="1"/>
          <p:nvPr/>
        </p:nvSpPr>
        <p:spPr>
          <a:xfrm>
            <a:off x="1363896" y="2594449"/>
            <a:ext cx="7503966" cy="2862322"/>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Light" panose="02000403000000020004"/>
              </a:rPr>
              <a:t>Hard to classify, overlapping groups</a:t>
            </a:r>
          </a:p>
          <a:p>
            <a:pPr marL="285750" indent="-285750">
              <a:buFont typeface="Arial" panose="020B0604020202020204" pitchFamily="34" charset="0"/>
              <a:buChar char="•"/>
            </a:pPr>
            <a:r>
              <a:rPr lang="en-GB" dirty="0">
                <a:latin typeface="Helvetica Neue Light" panose="02000403000000020004"/>
              </a:rPr>
              <a:t>Class imbalance</a:t>
            </a:r>
          </a:p>
          <a:p>
            <a:pPr marL="285750" indent="-285750">
              <a:buFont typeface="Arial" panose="020B0604020202020204" pitchFamily="34" charset="0"/>
              <a:buChar char="•"/>
            </a:pPr>
            <a:r>
              <a:rPr lang="en-GB" dirty="0">
                <a:latin typeface="Helvetica Neue Light" panose="02000403000000020004"/>
              </a:rPr>
              <a:t>Tree based ensemble models yield best results</a:t>
            </a:r>
          </a:p>
          <a:p>
            <a:pPr marL="285750" indent="-285750">
              <a:buFont typeface="Arial" panose="020B0604020202020204" pitchFamily="34" charset="0"/>
              <a:buChar char="•"/>
            </a:pPr>
            <a:r>
              <a:rPr lang="en-GB" dirty="0">
                <a:latin typeface="Helvetica Neue Light" panose="02000403000000020004"/>
              </a:rPr>
              <a:t>Found important features per location, category or specific diagnosis overall</a:t>
            </a:r>
          </a:p>
          <a:p>
            <a:pPr marL="285750" indent="-285750">
              <a:buFont typeface="Arial" panose="020B0604020202020204" pitchFamily="34" charset="0"/>
              <a:buChar char="•"/>
            </a:pPr>
            <a:r>
              <a:rPr lang="en-GB" dirty="0">
                <a:latin typeface="Helvetica Neue Light" panose="02000403000000020004"/>
              </a:rPr>
              <a:t>Some improvement by handling male and female patients differently</a:t>
            </a:r>
          </a:p>
          <a:p>
            <a:endParaRPr lang="en-GB" dirty="0">
              <a:latin typeface="Helvetica Neue"/>
            </a:endParaRPr>
          </a:p>
          <a:p>
            <a:r>
              <a:rPr lang="en-GB" i="1" dirty="0">
                <a:latin typeface="Helvetica Neue Light" panose="02000403000000020004"/>
              </a:rPr>
              <a:t>How to continue?</a:t>
            </a:r>
          </a:p>
          <a:p>
            <a:pPr marL="285750" indent="-285750">
              <a:buFont typeface="Arial" panose="020B0604020202020204" pitchFamily="34" charset="0"/>
              <a:buChar char="•"/>
            </a:pPr>
            <a:r>
              <a:rPr lang="en-GB" dirty="0">
                <a:latin typeface="Helvetica Neue Light" panose="02000403000000020004"/>
              </a:rPr>
              <a:t>Refine models</a:t>
            </a:r>
          </a:p>
          <a:p>
            <a:pPr marL="285750" indent="-285750">
              <a:buFont typeface="Arial" panose="020B0604020202020204" pitchFamily="34" charset="0"/>
              <a:buChar char="•"/>
            </a:pPr>
            <a:r>
              <a:rPr lang="en-GB" dirty="0">
                <a:latin typeface="Helvetica Neue Light" panose="02000403000000020004"/>
              </a:rPr>
              <a:t>Strengthen confidence in feature importance</a:t>
            </a:r>
          </a:p>
        </p:txBody>
      </p:sp>
      <p:cxnSp>
        <p:nvCxnSpPr>
          <p:cNvPr id="36" name="Gerader Verbinder 35">
            <a:extLst>
              <a:ext uri="{FF2B5EF4-FFF2-40B4-BE49-F238E27FC236}">
                <a16:creationId xmlns:a16="http://schemas.microsoft.com/office/drawing/2014/main" id="{0DBE9F64-A7BD-48D6-B940-8293FF54709A}"/>
              </a:ext>
            </a:extLst>
          </p:cNvPr>
          <p:cNvCxnSpPr>
            <a:cxnSpLocks/>
          </p:cNvCxnSpPr>
          <p:nvPr/>
        </p:nvCxnSpPr>
        <p:spPr>
          <a:xfrm>
            <a:off x="10810386" y="365618"/>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6252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left)">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p:cNvPicPr>
            <a:picLocks noChangeAspect="1" noChangeArrowheads="1"/>
          </p:cNvPicPr>
          <p:nvPr/>
        </p:nvPicPr>
        <p:blipFill>
          <a:blip r:embed="rId3">
            <a:extLst>
              <a:ext uri="{28A0092B-C50C-407E-A947-70E740481C1C}">
                <a14:useLocalDpi xmlns:a14="http://schemas.microsoft.com/office/drawing/2010/main" val="0"/>
              </a:ext>
            </a:extLst>
          </a:blip>
          <a:srcRect l="26069" r="26069"/>
          <a:stretch/>
        </p:blipFill>
        <p:spPr bwMode="auto">
          <a:xfrm>
            <a:off x="8878742" y="2381638"/>
            <a:ext cx="2604887" cy="362686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6"/>
          <p:cNvPicPr>
            <a:picLocks noChangeAspect="1" noChangeArrowheads="1"/>
          </p:cNvPicPr>
          <p:nvPr/>
        </p:nvPicPr>
        <p:blipFill>
          <a:blip r:embed="rId4">
            <a:extLst>
              <a:ext uri="{28A0092B-C50C-407E-A947-70E740481C1C}">
                <a14:useLocalDpi xmlns:a14="http://schemas.microsoft.com/office/drawing/2010/main" val="0"/>
              </a:ext>
            </a:extLst>
          </a:blip>
          <a:srcRect t="3181" b="3181"/>
          <a:stretch/>
        </p:blipFill>
        <p:spPr bwMode="auto">
          <a:xfrm>
            <a:off x="6163263" y="2379046"/>
            <a:ext cx="2578066" cy="362106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t="3323" b="3323"/>
          <a:stretch/>
        </p:blipFill>
        <p:spPr bwMode="auto">
          <a:xfrm>
            <a:off x="3440304" y="2383611"/>
            <a:ext cx="2595915" cy="363509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a:extLst>
              <a:ext uri="{FF2B5EF4-FFF2-40B4-BE49-F238E27FC236}">
                <a16:creationId xmlns:a16="http://schemas.microsoft.com/office/drawing/2014/main" id="{ABE81ED6-EDF7-4D12-951E-DFCFD08B1C34}"/>
              </a:ext>
            </a:extLst>
          </p:cNvPr>
          <p:cNvPicPr>
            <a:picLocks noChangeAspect="1"/>
          </p:cNvPicPr>
          <p:nvPr/>
        </p:nvPicPr>
        <p:blipFill>
          <a:blip r:embed="rId6">
            <a:extLst>
              <a:ext uri="{28A0092B-C50C-407E-A947-70E740481C1C}">
                <a14:useLocalDpi xmlns:a14="http://schemas.microsoft.com/office/drawing/2010/main" val="0"/>
              </a:ext>
            </a:extLst>
          </a:blip>
          <a:srcRect l="2045" r="2045"/>
          <a:stretch/>
        </p:blipFill>
        <p:spPr>
          <a:xfrm>
            <a:off x="731425" y="2383611"/>
            <a:ext cx="2602006" cy="3617259"/>
          </a:xfrm>
          <a:prstGeom prst="rect">
            <a:avLst/>
          </a:prstGeom>
        </p:spPr>
      </p:pic>
      <p:grpSp>
        <p:nvGrpSpPr>
          <p:cNvPr id="4" name="Group 5">
            <a:extLst>
              <a:ext uri="{FF2B5EF4-FFF2-40B4-BE49-F238E27FC236}">
                <a16:creationId xmlns:a16="http://schemas.microsoft.com/office/drawing/2014/main" id="{7314B5D8-244B-4485-B738-57838AFDC7C4}"/>
              </a:ext>
            </a:extLst>
          </p:cNvPr>
          <p:cNvGrpSpPr/>
          <p:nvPr/>
        </p:nvGrpSpPr>
        <p:grpSpPr>
          <a:xfrm>
            <a:off x="728173" y="1164842"/>
            <a:ext cx="10729660" cy="396781"/>
            <a:chOff x="745055" y="5336242"/>
            <a:chExt cx="10946365" cy="404795"/>
          </a:xfrm>
        </p:grpSpPr>
        <p:sp>
          <p:nvSpPr>
            <p:cNvPr id="5" name="Rectangle 13">
              <a:extLst>
                <a:ext uri="{FF2B5EF4-FFF2-40B4-BE49-F238E27FC236}">
                  <a16:creationId xmlns:a16="http://schemas.microsoft.com/office/drawing/2014/main" id="{B6D28E2C-BFAE-4DE7-B9AD-B44227568CD7}"/>
                </a:ext>
              </a:extLst>
            </p:cNvPr>
            <p:cNvSpPr/>
            <p:nvPr/>
          </p:nvSpPr>
          <p:spPr>
            <a:xfrm>
              <a:off x="3841114" y="5336242"/>
              <a:ext cx="4754246" cy="404795"/>
            </a:xfrm>
            <a:prstGeom prst="rect">
              <a:avLst/>
            </a:prstGeom>
            <a:noFill/>
          </p:spPr>
          <p:txBody>
            <a:bodyPr wrap="square" lIns="0" rIns="0">
              <a:noAutofit/>
            </a:bodyPr>
            <a:lstStyle/>
            <a:p>
              <a:pPr algn="ctr" defTabSz="913325">
                <a:lnSpc>
                  <a:spcPts val="2200"/>
                </a:lnSpc>
                <a:spcBef>
                  <a:spcPts val="1200"/>
                </a:spcBef>
                <a:defRPr/>
              </a:pPr>
              <a:r>
                <a:rPr lang="en-US" sz="2353" kern="0" dirty="0">
                  <a:solidFill>
                    <a:srgbClr val="353535"/>
                  </a:solidFill>
                  <a:latin typeface="Helvetica Neue" panose="02000503000000020004" pitchFamily="2" charset="0"/>
                  <a:ea typeface="Helvetica Neue" panose="02000503000000020004" pitchFamily="2" charset="0"/>
                  <a:cs typeface="Helvetica Neue" panose="02000503000000020004" pitchFamily="2" charset="0"/>
                </a:rPr>
                <a:t>Agenda</a:t>
              </a:r>
              <a:endParaRPr lang="en-US" sz="1567" kern="0" dirty="0">
                <a:solidFill>
                  <a:srgbClr val="353535"/>
                </a:solidFill>
                <a:latin typeface="Helvetica Neue" panose="02000503000000020004" pitchFamily="2" charset="0"/>
                <a:ea typeface="Helvetica Neue" panose="02000503000000020004" pitchFamily="2" charset="0"/>
                <a:cs typeface="Helvetica Neue" panose="02000503000000020004" pitchFamily="2" charset="0"/>
              </a:endParaRPr>
            </a:p>
          </p:txBody>
        </p:sp>
        <p:cxnSp>
          <p:nvCxnSpPr>
            <p:cNvPr id="6" name="Straight Connector 4">
              <a:extLst>
                <a:ext uri="{FF2B5EF4-FFF2-40B4-BE49-F238E27FC236}">
                  <a16:creationId xmlns:a16="http://schemas.microsoft.com/office/drawing/2014/main" id="{681D6669-87FC-4AEC-96FD-440D2B9F4D6B}"/>
                </a:ext>
              </a:extLst>
            </p:cNvPr>
            <p:cNvCxnSpPr>
              <a:cxnSpLocks/>
            </p:cNvCxnSpPr>
            <p:nvPr/>
          </p:nvCxnSpPr>
          <p:spPr>
            <a:xfrm>
              <a:off x="745055" y="5524500"/>
              <a:ext cx="4637309"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18">
              <a:extLst>
                <a:ext uri="{FF2B5EF4-FFF2-40B4-BE49-F238E27FC236}">
                  <a16:creationId xmlns:a16="http://schemas.microsoft.com/office/drawing/2014/main" id="{DC4120A4-9F99-4A80-B023-F2D8959D969F}"/>
                </a:ext>
              </a:extLst>
            </p:cNvPr>
            <p:cNvCxnSpPr>
              <a:cxnSpLocks/>
            </p:cNvCxnSpPr>
            <p:nvPr/>
          </p:nvCxnSpPr>
          <p:spPr>
            <a:xfrm>
              <a:off x="7119723" y="5524500"/>
              <a:ext cx="4571697" cy="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3" name="Rectangle 47">
            <a:extLst>
              <a:ext uri="{FF2B5EF4-FFF2-40B4-BE49-F238E27FC236}">
                <a16:creationId xmlns:a16="http://schemas.microsoft.com/office/drawing/2014/main" id="{9211E5FD-76BF-4D56-B1FB-10F06CC46796}"/>
              </a:ext>
            </a:extLst>
          </p:cNvPr>
          <p:cNvSpPr/>
          <p:nvPr/>
        </p:nvSpPr>
        <p:spPr bwMode="auto">
          <a:xfrm>
            <a:off x="3440303" y="4123877"/>
            <a:ext cx="2586541"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24" name="Rectangle 7">
            <a:extLst>
              <a:ext uri="{FF2B5EF4-FFF2-40B4-BE49-F238E27FC236}">
                <a16:creationId xmlns:a16="http://schemas.microsoft.com/office/drawing/2014/main" id="{4C9F37CA-7FD8-4248-8C91-32C5F00EA26F}"/>
              </a:ext>
            </a:extLst>
          </p:cNvPr>
          <p:cNvSpPr/>
          <p:nvPr/>
        </p:nvSpPr>
        <p:spPr bwMode="auto">
          <a:xfrm>
            <a:off x="731171" y="4130752"/>
            <a:ext cx="2602260"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79259" rIns="179259" bIns="358519" numCol="1" rtlCol="0" anchor="b" anchorCtr="0" compatLnSpc="1">
            <a:prstTxWarp prst="textNoShape">
              <a:avLst/>
            </a:prstTxWarp>
          </a:bodyPr>
          <a:lstStyle/>
          <a:p>
            <a:pPr algn="ctr" defTabSz="913400" fontAlgn="base">
              <a:spcBef>
                <a:spcPct val="0"/>
              </a:spcBef>
              <a:spcAft>
                <a:spcPts val="588"/>
              </a:spcAft>
              <a:defRPr/>
            </a:pPr>
            <a:endParaRPr lang="en-US" sz="1765" kern="0" spc="-108" dirty="0">
              <a:solidFill>
                <a:srgbClr val="FFFFFF"/>
              </a:solidFill>
              <a:latin typeface="Segoe UI Semibold" panose="020B0702040204020203" pitchFamily="34" charset="0"/>
              <a:ea typeface="Segoe UI" pitchFamily="34" charset="0"/>
              <a:cs typeface="Segoe UI Semibold" panose="020B0702040204020203" pitchFamily="34" charset="0"/>
            </a:endParaRPr>
          </a:p>
        </p:txBody>
      </p:sp>
      <p:sp>
        <p:nvSpPr>
          <p:cNvPr id="27" name="Rectangle 46">
            <a:extLst>
              <a:ext uri="{FF2B5EF4-FFF2-40B4-BE49-F238E27FC236}">
                <a16:creationId xmlns:a16="http://schemas.microsoft.com/office/drawing/2014/main" id="{C9522D74-38BF-48E0-BCFB-7E77FBE6B57D}"/>
              </a:ext>
            </a:extLst>
          </p:cNvPr>
          <p:cNvSpPr/>
          <p:nvPr/>
        </p:nvSpPr>
        <p:spPr bwMode="auto">
          <a:xfrm>
            <a:off x="8864915" y="4130752"/>
            <a:ext cx="2595915"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22" name="Rechteck 21">
            <a:extLst>
              <a:ext uri="{FF2B5EF4-FFF2-40B4-BE49-F238E27FC236}">
                <a16:creationId xmlns:a16="http://schemas.microsoft.com/office/drawing/2014/main" id="{FA40A942-CD67-40CA-A978-3F3509ACDE6E}"/>
              </a:ext>
            </a:extLst>
          </p:cNvPr>
          <p:cNvSpPr/>
          <p:nvPr/>
        </p:nvSpPr>
        <p:spPr>
          <a:xfrm>
            <a:off x="3625975" y="5062752"/>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EDA/Preprocessing</a:t>
            </a:r>
          </a:p>
        </p:txBody>
      </p:sp>
      <p:sp>
        <p:nvSpPr>
          <p:cNvPr id="26" name="Rectangle 45">
            <a:extLst>
              <a:ext uri="{FF2B5EF4-FFF2-40B4-BE49-F238E27FC236}">
                <a16:creationId xmlns:a16="http://schemas.microsoft.com/office/drawing/2014/main" id="{C5685623-1987-4E4B-ADCE-6F1202074A38}"/>
              </a:ext>
            </a:extLst>
          </p:cNvPr>
          <p:cNvSpPr/>
          <p:nvPr/>
        </p:nvSpPr>
        <p:spPr bwMode="auto">
          <a:xfrm>
            <a:off x="6166216" y="4122363"/>
            <a:ext cx="2575113"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31" name="Rechteck 30">
            <a:extLst>
              <a:ext uri="{FF2B5EF4-FFF2-40B4-BE49-F238E27FC236}">
                <a16:creationId xmlns:a16="http://schemas.microsoft.com/office/drawing/2014/main" id="{E9CF95B5-E0D2-4A26-B9EC-4086D0113103}"/>
              </a:ext>
            </a:extLst>
          </p:cNvPr>
          <p:cNvSpPr/>
          <p:nvPr/>
        </p:nvSpPr>
        <p:spPr>
          <a:xfrm>
            <a:off x="6337729" y="5069627"/>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Modeling/Results</a:t>
            </a:r>
          </a:p>
        </p:txBody>
      </p:sp>
      <p:sp>
        <p:nvSpPr>
          <p:cNvPr id="32" name="Rechteck 31">
            <a:extLst>
              <a:ext uri="{FF2B5EF4-FFF2-40B4-BE49-F238E27FC236}">
                <a16:creationId xmlns:a16="http://schemas.microsoft.com/office/drawing/2014/main" id="{1597FAFC-E2C2-446D-9243-B6453FBADBC0}"/>
              </a:ext>
            </a:extLst>
          </p:cNvPr>
          <p:cNvSpPr/>
          <p:nvPr/>
        </p:nvSpPr>
        <p:spPr>
          <a:xfrm>
            <a:off x="9043863" y="5069627"/>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Conclusion/Q&amp;A</a:t>
            </a:r>
            <a:endParaRPr lang="en-US"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Rechteck 32">
            <a:extLst>
              <a:ext uri="{FF2B5EF4-FFF2-40B4-BE49-F238E27FC236}">
                <a16:creationId xmlns:a16="http://schemas.microsoft.com/office/drawing/2014/main" id="{E1A42954-B215-4078-86B7-BED2E560D1AF}"/>
              </a:ext>
            </a:extLst>
          </p:cNvPr>
          <p:cNvSpPr/>
          <p:nvPr/>
        </p:nvSpPr>
        <p:spPr>
          <a:xfrm>
            <a:off x="917033" y="5062751"/>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Introduction</a:t>
            </a:r>
          </a:p>
        </p:txBody>
      </p:sp>
      <p:sp>
        <p:nvSpPr>
          <p:cNvPr id="19" name="Rectangle 8">
            <a:extLst>
              <a:ext uri="{FF2B5EF4-FFF2-40B4-BE49-F238E27FC236}">
                <a16:creationId xmlns:a16="http://schemas.microsoft.com/office/drawing/2014/main" id="{74B61E5A-6B61-44FF-A03E-23DD8BDBB75B}"/>
              </a:ext>
            </a:extLst>
          </p:cNvPr>
          <p:cNvSpPr/>
          <p:nvPr/>
        </p:nvSpPr>
        <p:spPr bwMode="auto">
          <a:xfrm>
            <a:off x="1729" y="6002599"/>
            <a:ext cx="12190271" cy="855401"/>
          </a:xfrm>
          <a:prstGeom prst="rect">
            <a:avLst/>
          </a:prstGeom>
          <a:solidFill>
            <a:srgbClr val="E6E6E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3" name="Datumsplatzhalter 2">
            <a:extLst>
              <a:ext uri="{FF2B5EF4-FFF2-40B4-BE49-F238E27FC236}">
                <a16:creationId xmlns:a16="http://schemas.microsoft.com/office/drawing/2014/main" id="{276409F5-DA0E-40DE-9820-5D21E014E881}"/>
              </a:ext>
            </a:extLst>
          </p:cNvPr>
          <p:cNvSpPr>
            <a:spLocks noGrp="1"/>
          </p:cNvSpPr>
          <p:nvPr>
            <p:ph type="dt" sz="half" idx="10"/>
          </p:nvPr>
        </p:nvSpPr>
        <p:spPr/>
        <p:txBody>
          <a:bodyPr/>
          <a:lstStyle/>
          <a:p>
            <a:fld id="{93DF1834-CED1-46D6-BB7B-6C52CF0E4649}" type="datetime1">
              <a:rPr lang="en-GB" smtClean="0"/>
              <a:t>29/06/2021</a:t>
            </a:fld>
            <a:endParaRPr lang="de-CH"/>
          </a:p>
        </p:txBody>
      </p:sp>
      <p:sp>
        <p:nvSpPr>
          <p:cNvPr id="8" name="Fußzeilenplatzhalter 7">
            <a:extLst>
              <a:ext uri="{FF2B5EF4-FFF2-40B4-BE49-F238E27FC236}">
                <a16:creationId xmlns:a16="http://schemas.microsoft.com/office/drawing/2014/main" id="{802AB3D0-2EF8-4F8E-8F02-D14EEA52902D}"/>
              </a:ext>
            </a:extLst>
          </p:cNvPr>
          <p:cNvSpPr>
            <a:spLocks noGrp="1"/>
          </p:cNvSpPr>
          <p:nvPr>
            <p:ph type="ftr" sz="quarter" idx="11"/>
          </p:nvPr>
        </p:nvSpPr>
        <p:spPr/>
        <p:txBody>
          <a:bodyPr/>
          <a:lstStyle/>
          <a:p>
            <a:r>
              <a:rPr lang="de-CH"/>
              <a:t>Roman Studer, Alexandre Rau</a:t>
            </a:r>
          </a:p>
        </p:txBody>
      </p:sp>
      <p:sp>
        <p:nvSpPr>
          <p:cNvPr id="9" name="Foliennummernplatzhalter 8">
            <a:extLst>
              <a:ext uri="{FF2B5EF4-FFF2-40B4-BE49-F238E27FC236}">
                <a16:creationId xmlns:a16="http://schemas.microsoft.com/office/drawing/2014/main" id="{E1415D0A-FC30-4F68-82BD-B49573F0E925}"/>
              </a:ext>
            </a:extLst>
          </p:cNvPr>
          <p:cNvSpPr>
            <a:spLocks noGrp="1"/>
          </p:cNvSpPr>
          <p:nvPr>
            <p:ph type="sldNum" sz="quarter" idx="12"/>
          </p:nvPr>
        </p:nvSpPr>
        <p:spPr/>
        <p:txBody>
          <a:bodyPr/>
          <a:lstStyle/>
          <a:p>
            <a:fld id="{2FD792E3-E401-4E03-A367-A0CE4F17704C}" type="slidenum">
              <a:rPr lang="de-CH" smtClean="0"/>
              <a:t>2</a:t>
            </a:fld>
            <a:endParaRPr lang="de-CH"/>
          </a:p>
        </p:txBody>
      </p:sp>
    </p:spTree>
    <p:extLst>
      <p:ext uri="{BB962C8B-B14F-4D97-AF65-F5344CB8AC3E}">
        <p14:creationId xmlns:p14="http://schemas.microsoft.com/office/powerpoint/2010/main" val="3081780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500"/>
                                        <p:tgtEl>
                                          <p:spTgt spid="27"/>
                                        </p:tgtEl>
                                      </p:cBhvr>
                                    </p:animEffect>
                                  </p:childTnLst>
                                </p:cTn>
                              </p:par>
                              <p:par>
                                <p:cTn id="26" presetID="10" presetClass="entr" presetSubtype="0" fill="hold" grpId="0" nodeType="withEffect">
                                  <p:stCondLst>
                                    <p:cond delay="75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2" presetClass="entr" presetSubtype="4"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750" fill="hold"/>
                                        <p:tgtEl>
                                          <p:spTgt spid="21"/>
                                        </p:tgtEl>
                                        <p:attrNameLst>
                                          <p:attrName>ppt_x</p:attrName>
                                        </p:attrNameLst>
                                      </p:cBhvr>
                                      <p:tavLst>
                                        <p:tav tm="0">
                                          <p:val>
                                            <p:strVal val="#ppt_x"/>
                                          </p:val>
                                        </p:tav>
                                        <p:tav tm="100000">
                                          <p:val>
                                            <p:strVal val="#ppt_x"/>
                                          </p:val>
                                        </p:tav>
                                      </p:tavLst>
                                    </p:anim>
                                    <p:anim calcmode="lin" valueType="num">
                                      <p:cBhvr additive="base">
                                        <p:cTn id="32" dur="750" fill="hold"/>
                                        <p:tgtEl>
                                          <p:spTgt spid="2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250"/>
                                  </p:stCondLst>
                                  <p:childTnLst>
                                    <p:set>
                                      <p:cBhvr>
                                        <p:cTn id="34" dur="1" fill="hold">
                                          <p:stCondLst>
                                            <p:cond delay="0"/>
                                          </p:stCondLst>
                                        </p:cTn>
                                        <p:tgtEl>
                                          <p:spTgt spid="2052"/>
                                        </p:tgtEl>
                                        <p:attrNameLst>
                                          <p:attrName>style.visibility</p:attrName>
                                        </p:attrNameLst>
                                      </p:cBhvr>
                                      <p:to>
                                        <p:strVal val="visible"/>
                                      </p:to>
                                    </p:set>
                                    <p:anim calcmode="lin" valueType="num">
                                      <p:cBhvr additive="base">
                                        <p:cTn id="35" dur="750" fill="hold"/>
                                        <p:tgtEl>
                                          <p:spTgt spid="2052"/>
                                        </p:tgtEl>
                                        <p:attrNameLst>
                                          <p:attrName>ppt_x</p:attrName>
                                        </p:attrNameLst>
                                      </p:cBhvr>
                                      <p:tavLst>
                                        <p:tav tm="0">
                                          <p:val>
                                            <p:strVal val="#ppt_x"/>
                                          </p:val>
                                        </p:tav>
                                        <p:tav tm="100000">
                                          <p:val>
                                            <p:strVal val="#ppt_x"/>
                                          </p:val>
                                        </p:tav>
                                      </p:tavLst>
                                    </p:anim>
                                    <p:anim calcmode="lin" valueType="num">
                                      <p:cBhvr additive="base">
                                        <p:cTn id="36" dur="750" fill="hold"/>
                                        <p:tgtEl>
                                          <p:spTgt spid="2052"/>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50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750" fill="hold"/>
                                        <p:tgtEl>
                                          <p:spTgt spid="2"/>
                                        </p:tgtEl>
                                        <p:attrNameLst>
                                          <p:attrName>ppt_x</p:attrName>
                                        </p:attrNameLst>
                                      </p:cBhvr>
                                      <p:tavLst>
                                        <p:tav tm="0">
                                          <p:val>
                                            <p:strVal val="#ppt_x"/>
                                          </p:val>
                                        </p:tav>
                                        <p:tav tm="100000">
                                          <p:val>
                                            <p:strVal val="#ppt_x"/>
                                          </p:val>
                                        </p:tav>
                                      </p:tavLst>
                                    </p:anim>
                                    <p:anim calcmode="lin" valueType="num">
                                      <p:cBhvr additive="base">
                                        <p:cTn id="40" dur="750" fill="hold"/>
                                        <p:tgtEl>
                                          <p:spTgt spid="2"/>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750"/>
                                  </p:stCondLst>
                                  <p:childTnLst>
                                    <p:set>
                                      <p:cBhvr>
                                        <p:cTn id="42" dur="1" fill="hold">
                                          <p:stCondLst>
                                            <p:cond delay="0"/>
                                          </p:stCondLst>
                                        </p:cTn>
                                        <p:tgtEl>
                                          <p:spTgt spid="2056"/>
                                        </p:tgtEl>
                                        <p:attrNameLst>
                                          <p:attrName>style.visibility</p:attrName>
                                        </p:attrNameLst>
                                      </p:cBhvr>
                                      <p:to>
                                        <p:strVal val="visible"/>
                                      </p:to>
                                    </p:set>
                                    <p:anim calcmode="lin" valueType="num">
                                      <p:cBhvr additive="base">
                                        <p:cTn id="43" dur="750" fill="hold"/>
                                        <p:tgtEl>
                                          <p:spTgt spid="2056"/>
                                        </p:tgtEl>
                                        <p:attrNameLst>
                                          <p:attrName>ppt_x</p:attrName>
                                        </p:attrNameLst>
                                      </p:cBhvr>
                                      <p:tavLst>
                                        <p:tav tm="0">
                                          <p:val>
                                            <p:strVal val="#ppt_x"/>
                                          </p:val>
                                        </p:tav>
                                        <p:tav tm="100000">
                                          <p:val>
                                            <p:strVal val="#ppt_x"/>
                                          </p:val>
                                        </p:tav>
                                      </p:tavLst>
                                    </p:anim>
                                    <p:anim calcmode="lin" valueType="num">
                                      <p:cBhvr additive="base">
                                        <p:cTn id="44" dur="750" fill="hold"/>
                                        <p:tgtEl>
                                          <p:spTgt spid="20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7" grpId="0" animBg="1"/>
      <p:bldP spid="22" grpId="0"/>
      <p:bldP spid="26" grpId="0" animBg="1"/>
      <p:bldP spid="31" grpId="0"/>
      <p:bldP spid="32"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11">
            <a:extLst>
              <a:ext uri="{FF2B5EF4-FFF2-40B4-BE49-F238E27FC236}">
                <a16:creationId xmlns:a16="http://schemas.microsoft.com/office/drawing/2014/main" id="{1D10A144-46FB-4C9C-BE64-6E39C96333EE}"/>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sp>
        <p:nvSpPr>
          <p:cNvPr id="8" name="Freeform 11">
            <a:extLst>
              <a:ext uri="{FF2B5EF4-FFF2-40B4-BE49-F238E27FC236}">
                <a16:creationId xmlns:a16="http://schemas.microsoft.com/office/drawing/2014/main" id="{EC1A9298-73EE-4BDA-9716-4F12C56E4B1A}"/>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sp>
        <p:nvSpPr>
          <p:cNvPr id="9" name="Freeform 11">
            <a:extLst>
              <a:ext uri="{FF2B5EF4-FFF2-40B4-BE49-F238E27FC236}">
                <a16:creationId xmlns:a16="http://schemas.microsoft.com/office/drawing/2014/main" id="{BE6F8B31-F48F-419F-A8B9-249E61977798}"/>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sp>
        <p:nvSpPr>
          <p:cNvPr id="10" name="Freeform 11">
            <a:extLst>
              <a:ext uri="{FF2B5EF4-FFF2-40B4-BE49-F238E27FC236}">
                <a16:creationId xmlns:a16="http://schemas.microsoft.com/office/drawing/2014/main" id="{D2BC7D6D-A633-4A65-8DE6-89464C7E7977}"/>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cxnSp>
        <p:nvCxnSpPr>
          <p:cNvPr id="12" name="Gerader Verbinder 11">
            <a:extLst>
              <a:ext uri="{FF2B5EF4-FFF2-40B4-BE49-F238E27FC236}">
                <a16:creationId xmlns:a16="http://schemas.microsoft.com/office/drawing/2014/main" id="{8A86DBCA-17EE-439C-A9CD-538B6B8AF7BA}"/>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Gerader Verbinder 20">
            <a:extLst>
              <a:ext uri="{FF2B5EF4-FFF2-40B4-BE49-F238E27FC236}">
                <a16:creationId xmlns:a16="http://schemas.microsoft.com/office/drawing/2014/main" id="{52058366-8535-42CC-B402-2545A5D92077}"/>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Gerader Verbinder 21">
            <a:extLst>
              <a:ext uri="{FF2B5EF4-FFF2-40B4-BE49-F238E27FC236}">
                <a16:creationId xmlns:a16="http://schemas.microsoft.com/office/drawing/2014/main" id="{F0970E43-6ADE-484E-83B6-C6A72FAEEF1B}"/>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3" name="Gerader Verbinder 22">
            <a:extLst>
              <a:ext uri="{FF2B5EF4-FFF2-40B4-BE49-F238E27FC236}">
                <a16:creationId xmlns:a16="http://schemas.microsoft.com/office/drawing/2014/main" id="{BE57CFFF-EA96-4614-B811-5765F1A22234}"/>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Gerader Verbinder 23">
            <a:extLst>
              <a:ext uri="{FF2B5EF4-FFF2-40B4-BE49-F238E27FC236}">
                <a16:creationId xmlns:a16="http://schemas.microsoft.com/office/drawing/2014/main" id="{A910D4C8-91C0-47C3-99CA-206906BBF13D}"/>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Gerader Verbinder 25">
            <a:extLst>
              <a:ext uri="{FF2B5EF4-FFF2-40B4-BE49-F238E27FC236}">
                <a16:creationId xmlns:a16="http://schemas.microsoft.com/office/drawing/2014/main" id="{E036445C-8CEF-4878-BBBC-06A1BE79C54D}"/>
              </a:ext>
            </a:extLst>
          </p:cNvPr>
          <p:cNvCxnSpPr>
            <a:cxnSpLocks/>
          </p:cNvCxnSpPr>
          <p:nvPr/>
        </p:nvCxnSpPr>
        <p:spPr>
          <a:xfrm>
            <a:off x="-1163217" y="356078"/>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Freeform 11">
            <a:extLst>
              <a:ext uri="{FF2B5EF4-FFF2-40B4-BE49-F238E27FC236}">
                <a16:creationId xmlns:a16="http://schemas.microsoft.com/office/drawing/2014/main" id="{BEDD1A53-1E4B-480F-8320-63C2E587C293}"/>
              </a:ext>
            </a:extLst>
          </p:cNvPr>
          <p:cNvSpPr/>
          <p:nvPr/>
        </p:nvSpPr>
        <p:spPr>
          <a:xfrm>
            <a:off x="1512507"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dirty="0">
              <a:solidFill>
                <a:srgbClr val="505050"/>
              </a:solidFill>
              <a:latin typeface="Segoe UI"/>
            </a:endParaRP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DB27C9D-3FF2-4F26-B56C-F4A50EAF6B23}"/>
              </a:ext>
            </a:extLst>
          </p:cNvPr>
          <p:cNvSpPr txBox="1"/>
          <p:nvPr/>
        </p:nvSpPr>
        <p:spPr>
          <a:xfrm>
            <a:off x="3749419" y="481291"/>
            <a:ext cx="1793212"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2" name="Textfeld 31">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cxnSp>
        <p:nvCxnSpPr>
          <p:cNvPr id="34" name="Gerader Verbinder 33">
            <a:extLst>
              <a:ext uri="{FF2B5EF4-FFF2-40B4-BE49-F238E27FC236}">
                <a16:creationId xmlns:a16="http://schemas.microsoft.com/office/drawing/2014/main" id="{9F9C0F81-EAD7-4569-A4A3-D3689E3D055F}"/>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5" name="Inhaltsplatzhalter 14">
            <a:extLst>
              <a:ext uri="{FF2B5EF4-FFF2-40B4-BE49-F238E27FC236}">
                <a16:creationId xmlns:a16="http://schemas.microsoft.com/office/drawing/2014/main" id="{766CDEA2-F44B-4AD5-B12A-5546B2FA2F28}"/>
              </a:ext>
            </a:extLst>
          </p:cNvPr>
          <p:cNvSpPr txBox="1">
            <a:spLocks/>
          </p:cNvSpPr>
          <p:nvPr/>
        </p:nvSpPr>
        <p:spPr>
          <a:xfrm>
            <a:off x="828732" y="1914346"/>
            <a:ext cx="5157787" cy="3684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i="1" dirty="0">
                <a:latin typeface="Helvetica Neue Light" panose="02000403000000020004"/>
              </a:rPr>
              <a:t>Goal</a:t>
            </a:r>
          </a:p>
          <a:p>
            <a:r>
              <a:rPr lang="en-GB" sz="1800" dirty="0">
                <a:latin typeface="Helvetica Neue Light" panose="02000403000000020004"/>
              </a:rPr>
              <a:t>Classification on target features</a:t>
            </a:r>
          </a:p>
          <a:p>
            <a:r>
              <a:rPr lang="en-GB" sz="1800" dirty="0">
                <a:latin typeface="Helvetica Neue Light" panose="02000403000000020004"/>
              </a:rPr>
              <a:t>Identification of important feature subset </a:t>
            </a:r>
          </a:p>
          <a:p>
            <a:pPr marL="0" indent="0">
              <a:buFont typeface="Arial" panose="020B0604020202020204" pitchFamily="34" charset="0"/>
              <a:buNone/>
            </a:pPr>
            <a:r>
              <a:rPr lang="en-GB" sz="1800" i="1" dirty="0">
                <a:latin typeface="Helvetica Neue Light" panose="02000403000000020004"/>
              </a:rPr>
              <a:t>Approach</a:t>
            </a:r>
          </a:p>
          <a:p>
            <a:pPr marL="342900" indent="-342900">
              <a:buFont typeface="+mj-lt"/>
              <a:buAutoNum type="arabicPeriod"/>
            </a:pPr>
            <a:r>
              <a:rPr lang="en-GB" sz="1800" dirty="0">
                <a:latin typeface="Helvetica Neue Light" panose="02000403000000020004"/>
              </a:rPr>
              <a:t>EDA </a:t>
            </a:r>
          </a:p>
          <a:p>
            <a:pPr marL="342900" indent="-342900">
              <a:buFont typeface="+mj-lt"/>
              <a:buAutoNum type="arabicPeriod"/>
            </a:pPr>
            <a:r>
              <a:rPr lang="en-GB" sz="1800" dirty="0">
                <a:latin typeface="Helvetica Neue Light" panose="02000403000000020004"/>
              </a:rPr>
              <a:t>Preprocessing</a:t>
            </a:r>
          </a:p>
          <a:p>
            <a:pPr marL="342900" indent="-342900">
              <a:buFont typeface="+mj-lt"/>
              <a:buAutoNum type="arabicPeriod"/>
            </a:pPr>
            <a:r>
              <a:rPr lang="en-GB" sz="1800" dirty="0">
                <a:latin typeface="Helvetica Neue Light" panose="02000403000000020004"/>
              </a:rPr>
              <a:t>Model identification</a:t>
            </a:r>
          </a:p>
          <a:p>
            <a:pPr marL="342900" indent="-342900">
              <a:buFont typeface="+mj-lt"/>
              <a:buAutoNum type="arabicPeriod"/>
            </a:pPr>
            <a:r>
              <a:rPr lang="en-GB" sz="1800" dirty="0">
                <a:latin typeface="Helvetica Neue Light" panose="02000403000000020004"/>
              </a:rPr>
              <a:t>Feature importance extraction</a:t>
            </a:r>
          </a:p>
          <a:p>
            <a:endParaRPr lang="en-GB" sz="1800" dirty="0">
              <a:latin typeface="Helvetica Neue Light" panose="02000403000000020004"/>
            </a:endParaRPr>
          </a:p>
        </p:txBody>
      </p:sp>
      <p:sp>
        <p:nvSpPr>
          <p:cNvPr id="27" name="Inhaltsplatzhalter 16">
            <a:extLst>
              <a:ext uri="{FF2B5EF4-FFF2-40B4-BE49-F238E27FC236}">
                <a16:creationId xmlns:a16="http://schemas.microsoft.com/office/drawing/2014/main" id="{1FFBE442-0239-4FD6-8EB1-069FEF51BBD7}"/>
              </a:ext>
            </a:extLst>
          </p:cNvPr>
          <p:cNvSpPr txBox="1">
            <a:spLocks/>
          </p:cNvSpPr>
          <p:nvPr/>
        </p:nvSpPr>
        <p:spPr>
          <a:xfrm>
            <a:off x="5395612" y="1925726"/>
            <a:ext cx="5183188" cy="3684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dirty="0">
                <a:latin typeface="Helvetica Neue Light" panose="02000403000000020004"/>
              </a:rPr>
              <a:t>1075 samples (426 male, 649 female)</a:t>
            </a:r>
          </a:p>
          <a:p>
            <a:r>
              <a:rPr lang="en-GB" sz="1800" dirty="0">
                <a:latin typeface="Helvetica Neue Light" panose="02000403000000020004"/>
              </a:rPr>
              <a:t>64 attributes (excluding «range» and «UOM»)</a:t>
            </a:r>
          </a:p>
          <a:p>
            <a:r>
              <a:rPr lang="en-GB" sz="1800" dirty="0">
                <a:latin typeface="Helvetica Neue Light" panose="02000403000000020004"/>
              </a:rPr>
              <a:t>Mixture of categorical and numerical attributes</a:t>
            </a:r>
          </a:p>
          <a:p>
            <a:r>
              <a:rPr lang="en-GB" sz="1800" dirty="0">
                <a:latin typeface="Helvetica Neue Light" panose="02000403000000020004"/>
              </a:rPr>
              <a:t>Added «uveitis»-attribute</a:t>
            </a:r>
          </a:p>
          <a:p>
            <a:r>
              <a:rPr lang="en-GB" sz="1800" dirty="0">
                <a:latin typeface="Helvetica Neue Light" panose="02000403000000020004"/>
              </a:rPr>
              <a:t>«HLA»-Features not considered</a:t>
            </a:r>
          </a:p>
          <a:p>
            <a:endParaRPr lang="en-GB" sz="1800" dirty="0">
              <a:latin typeface="Helvetica Neue Light" panose="02000403000000020004"/>
            </a:endParaRPr>
          </a:p>
        </p:txBody>
      </p:sp>
      <p:sp>
        <p:nvSpPr>
          <p:cNvPr id="36" name="Textfeld 35">
            <a:extLst>
              <a:ext uri="{FF2B5EF4-FFF2-40B4-BE49-F238E27FC236}">
                <a16:creationId xmlns:a16="http://schemas.microsoft.com/office/drawing/2014/main" id="{E940C125-A885-4269-8508-61FD14470C80}"/>
              </a:ext>
            </a:extLst>
          </p:cNvPr>
          <p:cNvSpPr txBox="1"/>
          <p:nvPr/>
        </p:nvSpPr>
        <p:spPr>
          <a:xfrm>
            <a:off x="5459034" y="5100100"/>
            <a:ext cx="1995054" cy="769441"/>
          </a:xfrm>
          <a:prstGeom prst="rect">
            <a:avLst/>
          </a:prstGeom>
          <a:noFill/>
        </p:spPr>
        <p:txBody>
          <a:bodyPr wrap="square" rtlCol="0">
            <a:spAutoFit/>
          </a:bodyPr>
          <a:lstStyle/>
          <a:p>
            <a:r>
              <a:rPr lang="en-GB" sz="4400" b="1" dirty="0">
                <a:solidFill>
                  <a:srgbClr val="2F5597"/>
                </a:solidFill>
              </a:rPr>
              <a:t>52</a:t>
            </a:r>
            <a:r>
              <a:rPr lang="en-GB" sz="3200" b="1" dirty="0">
                <a:solidFill>
                  <a:srgbClr val="2F5597"/>
                </a:solidFill>
              </a:rPr>
              <a:t> </a:t>
            </a:r>
          </a:p>
        </p:txBody>
      </p:sp>
      <p:sp>
        <p:nvSpPr>
          <p:cNvPr id="37" name="Textfeld 36">
            <a:extLst>
              <a:ext uri="{FF2B5EF4-FFF2-40B4-BE49-F238E27FC236}">
                <a16:creationId xmlns:a16="http://schemas.microsoft.com/office/drawing/2014/main" id="{07DC0F1F-F32B-480C-B05A-83BB6FFF4547}"/>
              </a:ext>
            </a:extLst>
          </p:cNvPr>
          <p:cNvSpPr txBox="1"/>
          <p:nvPr/>
        </p:nvSpPr>
        <p:spPr>
          <a:xfrm>
            <a:off x="7736826" y="4119415"/>
            <a:ext cx="1995054" cy="769441"/>
          </a:xfrm>
          <a:prstGeom prst="rect">
            <a:avLst/>
          </a:prstGeom>
          <a:noFill/>
        </p:spPr>
        <p:txBody>
          <a:bodyPr wrap="square" rtlCol="0">
            <a:spAutoFit/>
          </a:bodyPr>
          <a:lstStyle/>
          <a:p>
            <a:r>
              <a:rPr lang="en-GB" sz="4400" b="1" dirty="0">
                <a:solidFill>
                  <a:srgbClr val="2F5597"/>
                </a:solidFill>
              </a:rPr>
              <a:t>3</a:t>
            </a:r>
            <a:r>
              <a:rPr lang="en-GB" sz="3200" b="1" dirty="0">
                <a:solidFill>
                  <a:srgbClr val="2F5597"/>
                </a:solidFill>
              </a:rPr>
              <a:t> </a:t>
            </a:r>
          </a:p>
        </p:txBody>
      </p:sp>
      <p:sp>
        <p:nvSpPr>
          <p:cNvPr id="38" name="Textfeld 37">
            <a:extLst>
              <a:ext uri="{FF2B5EF4-FFF2-40B4-BE49-F238E27FC236}">
                <a16:creationId xmlns:a16="http://schemas.microsoft.com/office/drawing/2014/main" id="{FEB8C849-4325-45A0-A119-56A068B644C6}"/>
              </a:ext>
            </a:extLst>
          </p:cNvPr>
          <p:cNvSpPr txBox="1"/>
          <p:nvPr/>
        </p:nvSpPr>
        <p:spPr>
          <a:xfrm>
            <a:off x="5471285" y="4124033"/>
            <a:ext cx="1995054" cy="769441"/>
          </a:xfrm>
          <a:prstGeom prst="rect">
            <a:avLst/>
          </a:prstGeom>
          <a:noFill/>
        </p:spPr>
        <p:txBody>
          <a:bodyPr wrap="square" rtlCol="0">
            <a:spAutoFit/>
          </a:bodyPr>
          <a:lstStyle/>
          <a:p>
            <a:r>
              <a:rPr lang="en-GB" sz="4400" b="1" dirty="0">
                <a:solidFill>
                  <a:srgbClr val="2F5597"/>
                </a:solidFill>
              </a:rPr>
              <a:t>712</a:t>
            </a:r>
            <a:r>
              <a:rPr lang="en-GB" sz="3200" b="1" dirty="0">
                <a:solidFill>
                  <a:srgbClr val="2F5597"/>
                </a:solidFill>
              </a:rPr>
              <a:t> </a:t>
            </a:r>
          </a:p>
        </p:txBody>
      </p:sp>
      <p:sp>
        <p:nvSpPr>
          <p:cNvPr id="39" name="Textfeld 38">
            <a:extLst>
              <a:ext uri="{FF2B5EF4-FFF2-40B4-BE49-F238E27FC236}">
                <a16:creationId xmlns:a16="http://schemas.microsoft.com/office/drawing/2014/main" id="{656CCD65-D2E9-473D-9ADB-179C501D04EA}"/>
              </a:ext>
            </a:extLst>
          </p:cNvPr>
          <p:cNvSpPr txBox="1"/>
          <p:nvPr/>
        </p:nvSpPr>
        <p:spPr>
          <a:xfrm>
            <a:off x="7736826" y="5100100"/>
            <a:ext cx="1995054" cy="769441"/>
          </a:xfrm>
          <a:prstGeom prst="rect">
            <a:avLst/>
          </a:prstGeom>
          <a:noFill/>
        </p:spPr>
        <p:txBody>
          <a:bodyPr wrap="square" rtlCol="0">
            <a:spAutoFit/>
          </a:bodyPr>
          <a:lstStyle/>
          <a:p>
            <a:r>
              <a:rPr lang="en-GB" sz="4400" b="1" dirty="0">
                <a:solidFill>
                  <a:srgbClr val="2F5597"/>
                </a:solidFill>
              </a:rPr>
              <a:t>9</a:t>
            </a:r>
            <a:r>
              <a:rPr lang="en-GB" sz="3200" b="1" dirty="0">
                <a:solidFill>
                  <a:srgbClr val="2F5597"/>
                </a:solidFill>
              </a:rPr>
              <a:t> </a:t>
            </a:r>
          </a:p>
        </p:txBody>
      </p:sp>
      <p:sp>
        <p:nvSpPr>
          <p:cNvPr id="40" name="Textfeld 39">
            <a:extLst>
              <a:ext uri="{FF2B5EF4-FFF2-40B4-BE49-F238E27FC236}">
                <a16:creationId xmlns:a16="http://schemas.microsoft.com/office/drawing/2014/main" id="{CBCE8A87-0BF6-424F-A3AD-6F5F85F6884A}"/>
              </a:ext>
            </a:extLst>
          </p:cNvPr>
          <p:cNvSpPr txBox="1"/>
          <p:nvPr/>
        </p:nvSpPr>
        <p:spPr>
          <a:xfrm>
            <a:off x="5471285" y="4657046"/>
            <a:ext cx="1995054" cy="276999"/>
          </a:xfrm>
          <a:prstGeom prst="rect">
            <a:avLst/>
          </a:prstGeom>
          <a:noFill/>
        </p:spPr>
        <p:txBody>
          <a:bodyPr wrap="square" rtlCol="0">
            <a:spAutoFit/>
          </a:bodyPr>
          <a:lstStyle/>
          <a:p>
            <a:r>
              <a:rPr lang="en-GB" sz="1200" dirty="0">
                <a:solidFill>
                  <a:schemeClr val="bg1">
                    <a:lumMod val="65000"/>
                  </a:schemeClr>
                </a:solidFill>
              </a:rPr>
              <a:t>Models</a:t>
            </a:r>
            <a:r>
              <a:rPr lang="en-GB" sz="1200" b="1" dirty="0">
                <a:solidFill>
                  <a:schemeClr val="bg1">
                    <a:lumMod val="65000"/>
                  </a:schemeClr>
                </a:solidFill>
              </a:rPr>
              <a:t> </a:t>
            </a:r>
          </a:p>
        </p:txBody>
      </p:sp>
      <p:sp>
        <p:nvSpPr>
          <p:cNvPr id="41" name="Textfeld 40">
            <a:extLst>
              <a:ext uri="{FF2B5EF4-FFF2-40B4-BE49-F238E27FC236}">
                <a16:creationId xmlns:a16="http://schemas.microsoft.com/office/drawing/2014/main" id="{9046D6CD-6916-4A46-A415-56554B20C234}"/>
              </a:ext>
            </a:extLst>
          </p:cNvPr>
          <p:cNvSpPr txBox="1"/>
          <p:nvPr/>
        </p:nvSpPr>
        <p:spPr>
          <a:xfrm>
            <a:off x="7736826" y="4657047"/>
            <a:ext cx="1995054" cy="276999"/>
          </a:xfrm>
          <a:prstGeom prst="rect">
            <a:avLst/>
          </a:prstGeom>
          <a:noFill/>
        </p:spPr>
        <p:txBody>
          <a:bodyPr wrap="square" rtlCol="0">
            <a:spAutoFit/>
          </a:bodyPr>
          <a:lstStyle/>
          <a:p>
            <a:r>
              <a:rPr lang="en-GB" sz="1200" dirty="0">
                <a:solidFill>
                  <a:schemeClr val="bg1">
                    <a:lumMod val="65000"/>
                  </a:schemeClr>
                </a:solidFill>
              </a:rPr>
              <a:t>Datasets</a:t>
            </a:r>
          </a:p>
        </p:txBody>
      </p:sp>
      <p:sp>
        <p:nvSpPr>
          <p:cNvPr id="42" name="Textfeld 41">
            <a:extLst>
              <a:ext uri="{FF2B5EF4-FFF2-40B4-BE49-F238E27FC236}">
                <a16:creationId xmlns:a16="http://schemas.microsoft.com/office/drawing/2014/main" id="{96CEA02F-B56E-4CCC-A875-1B912A9C17FE}"/>
              </a:ext>
            </a:extLst>
          </p:cNvPr>
          <p:cNvSpPr txBox="1"/>
          <p:nvPr/>
        </p:nvSpPr>
        <p:spPr>
          <a:xfrm>
            <a:off x="5457680" y="5636495"/>
            <a:ext cx="2166896" cy="276999"/>
          </a:xfrm>
          <a:prstGeom prst="rect">
            <a:avLst/>
          </a:prstGeom>
          <a:noFill/>
        </p:spPr>
        <p:txBody>
          <a:bodyPr wrap="square" rtlCol="0">
            <a:spAutoFit/>
          </a:bodyPr>
          <a:lstStyle/>
          <a:p>
            <a:r>
              <a:rPr lang="en-GB" sz="1200" dirty="0">
                <a:solidFill>
                  <a:schemeClr val="bg1">
                    <a:lumMod val="65000"/>
                  </a:schemeClr>
                </a:solidFill>
              </a:rPr>
              <a:t>Preprocessing</a:t>
            </a:r>
            <a:r>
              <a:rPr lang="en-GB" sz="1000" b="1" dirty="0">
                <a:solidFill>
                  <a:schemeClr val="bg1">
                    <a:lumMod val="65000"/>
                  </a:schemeClr>
                </a:solidFill>
              </a:rPr>
              <a:t> </a:t>
            </a:r>
            <a:r>
              <a:rPr lang="en-GB" sz="1200" dirty="0">
                <a:solidFill>
                  <a:schemeClr val="bg1">
                    <a:lumMod val="65000"/>
                  </a:schemeClr>
                </a:solidFill>
              </a:rPr>
              <a:t>Combinations</a:t>
            </a:r>
          </a:p>
        </p:txBody>
      </p:sp>
      <p:sp>
        <p:nvSpPr>
          <p:cNvPr id="43" name="Textfeld 42">
            <a:extLst>
              <a:ext uri="{FF2B5EF4-FFF2-40B4-BE49-F238E27FC236}">
                <a16:creationId xmlns:a16="http://schemas.microsoft.com/office/drawing/2014/main" id="{EB016073-63EC-4BE0-B897-E63018D71CBF}"/>
              </a:ext>
            </a:extLst>
          </p:cNvPr>
          <p:cNvSpPr txBox="1"/>
          <p:nvPr/>
        </p:nvSpPr>
        <p:spPr>
          <a:xfrm>
            <a:off x="7736826" y="5636495"/>
            <a:ext cx="1995054" cy="276999"/>
          </a:xfrm>
          <a:prstGeom prst="rect">
            <a:avLst/>
          </a:prstGeom>
          <a:noFill/>
        </p:spPr>
        <p:txBody>
          <a:bodyPr wrap="square" rtlCol="0">
            <a:spAutoFit/>
          </a:bodyPr>
          <a:lstStyle/>
          <a:p>
            <a:r>
              <a:rPr lang="en-GB" sz="1200" dirty="0">
                <a:solidFill>
                  <a:schemeClr val="bg1">
                    <a:lumMod val="65000"/>
                  </a:schemeClr>
                </a:solidFill>
              </a:rPr>
              <a:t>Datasets</a:t>
            </a:r>
          </a:p>
        </p:txBody>
      </p:sp>
      <p:sp>
        <p:nvSpPr>
          <p:cNvPr id="44" name="Textplatzhalter 13">
            <a:extLst>
              <a:ext uri="{FF2B5EF4-FFF2-40B4-BE49-F238E27FC236}">
                <a16:creationId xmlns:a16="http://schemas.microsoft.com/office/drawing/2014/main" id="{84E52825-BD29-43EF-8277-B8929D6CB72B}"/>
              </a:ext>
            </a:extLst>
          </p:cNvPr>
          <p:cNvSpPr txBox="1">
            <a:spLocks/>
          </p:cNvSpPr>
          <p:nvPr/>
        </p:nvSpPr>
        <p:spPr>
          <a:xfrm>
            <a:off x="828732" y="1470498"/>
            <a:ext cx="5157787" cy="8239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CH" sz="2400" dirty="0">
                <a:solidFill>
                  <a:srgbClr val="2F5597"/>
                </a:solidFill>
                <a:latin typeface="Helvetica Neue" panose="02000503000000020004"/>
              </a:rPr>
              <a:t>Project</a:t>
            </a:r>
            <a:endParaRPr lang="de-CH" dirty="0">
              <a:solidFill>
                <a:srgbClr val="2F5597"/>
              </a:solidFill>
              <a:latin typeface="Helvetica Neue" panose="02000503000000020004"/>
            </a:endParaRPr>
          </a:p>
        </p:txBody>
      </p:sp>
      <p:sp>
        <p:nvSpPr>
          <p:cNvPr id="45" name="Textplatzhalter 15">
            <a:extLst>
              <a:ext uri="{FF2B5EF4-FFF2-40B4-BE49-F238E27FC236}">
                <a16:creationId xmlns:a16="http://schemas.microsoft.com/office/drawing/2014/main" id="{21B21F82-D654-4F04-9156-27291A4D92F7}"/>
              </a:ext>
            </a:extLst>
          </p:cNvPr>
          <p:cNvSpPr txBox="1">
            <a:spLocks/>
          </p:cNvSpPr>
          <p:nvPr/>
        </p:nvSpPr>
        <p:spPr>
          <a:xfrm>
            <a:off x="5395612" y="1450212"/>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solidFill>
                  <a:srgbClr val="2F5597"/>
                </a:solidFill>
                <a:latin typeface="Helvetica Neue" panose="02000503000000020004"/>
              </a:rPr>
              <a:t>Data description</a:t>
            </a:r>
          </a:p>
        </p:txBody>
      </p:sp>
      <p:sp>
        <p:nvSpPr>
          <p:cNvPr id="46" name="Datumsplatzhalter 1">
            <a:extLst>
              <a:ext uri="{FF2B5EF4-FFF2-40B4-BE49-F238E27FC236}">
                <a16:creationId xmlns:a16="http://schemas.microsoft.com/office/drawing/2014/main" id="{8BF9FDEB-969F-4A49-BC77-003B7C9BD8AF}"/>
              </a:ext>
            </a:extLst>
          </p:cNvPr>
          <p:cNvSpPr>
            <a:spLocks noGrp="1"/>
          </p:cNvSpPr>
          <p:nvPr>
            <p:ph type="dt" sz="half" idx="10"/>
          </p:nvPr>
        </p:nvSpPr>
        <p:spPr>
          <a:xfrm>
            <a:off x="838200" y="6356350"/>
            <a:ext cx="2743200" cy="365125"/>
          </a:xfrm>
        </p:spPr>
        <p:txBody>
          <a:bodyPr/>
          <a:lstStyle/>
          <a:p>
            <a:fld id="{76FBC214-A102-40A2-9BF9-8892C6F5CF17}" type="datetime1">
              <a:rPr lang="en-GB" smtClean="0"/>
              <a:t>29/06/2021</a:t>
            </a:fld>
            <a:endParaRPr lang="de-CH" dirty="0"/>
          </a:p>
        </p:txBody>
      </p:sp>
      <p:sp>
        <p:nvSpPr>
          <p:cNvPr id="47" name="Fußzeilenplatzhalter 2">
            <a:extLst>
              <a:ext uri="{FF2B5EF4-FFF2-40B4-BE49-F238E27FC236}">
                <a16:creationId xmlns:a16="http://schemas.microsoft.com/office/drawing/2014/main" id="{F8A361EF-3A28-4C8E-99A7-D9F07728061E}"/>
              </a:ext>
            </a:extLst>
          </p:cNvPr>
          <p:cNvSpPr>
            <a:spLocks noGrp="1"/>
          </p:cNvSpPr>
          <p:nvPr>
            <p:ph type="ftr" sz="quarter" idx="11"/>
          </p:nvPr>
        </p:nvSpPr>
        <p:spPr>
          <a:xfrm>
            <a:off x="4038600" y="6356350"/>
            <a:ext cx="4114800" cy="365125"/>
          </a:xfrm>
        </p:spPr>
        <p:txBody>
          <a:bodyPr/>
          <a:lstStyle/>
          <a:p>
            <a:r>
              <a:rPr lang="de-CH"/>
              <a:t>Roman Studer, Alexandre Rau</a:t>
            </a:r>
          </a:p>
        </p:txBody>
      </p:sp>
      <p:sp>
        <p:nvSpPr>
          <p:cNvPr id="48" name="Foliennummernplatzhalter 13">
            <a:extLst>
              <a:ext uri="{FF2B5EF4-FFF2-40B4-BE49-F238E27FC236}">
                <a16:creationId xmlns:a16="http://schemas.microsoft.com/office/drawing/2014/main" id="{ED8F260A-B387-47EB-BA3F-08B55C37049A}"/>
              </a:ext>
            </a:extLst>
          </p:cNvPr>
          <p:cNvSpPr>
            <a:spLocks noGrp="1"/>
          </p:cNvSpPr>
          <p:nvPr>
            <p:ph type="sldNum" sz="quarter" idx="12"/>
          </p:nvPr>
        </p:nvSpPr>
        <p:spPr>
          <a:xfrm>
            <a:off x="8610600" y="6356350"/>
            <a:ext cx="2743200" cy="365125"/>
          </a:xfrm>
        </p:spPr>
        <p:txBody>
          <a:bodyPr/>
          <a:lstStyle/>
          <a:p>
            <a:fld id="{2FD792E3-E401-4E03-A367-A0CE4F17704C}" type="slidenum">
              <a:rPr lang="de-CH" smtClean="0"/>
              <a:t>3</a:t>
            </a:fld>
            <a:endParaRPr lang="de-CH"/>
          </a:p>
        </p:txBody>
      </p:sp>
    </p:spTree>
    <p:extLst>
      <p:ext uri="{BB962C8B-B14F-4D97-AF65-F5344CB8AC3E}">
        <p14:creationId xmlns:p14="http://schemas.microsoft.com/office/powerpoint/2010/main" val="12517715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22" presetClass="entr" presetSubtype="8"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22" presetClass="entr" presetSubtype="8"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left)">
                                      <p:cBhvr>
                                        <p:cTn id="23" dur="500"/>
                                        <p:tgtEl>
                                          <p:spTgt spid="21"/>
                                        </p:tgtEl>
                                      </p:cBhvr>
                                    </p:animEffect>
                                  </p:childTnLst>
                                </p:cTn>
                              </p:par>
                            </p:childTnLst>
                          </p:cTn>
                        </p:par>
                        <p:par>
                          <p:cTn id="24" fill="hold">
                            <p:stCondLst>
                              <p:cond delay="1500"/>
                            </p:stCondLst>
                            <p:childTnLst>
                              <p:par>
                                <p:cTn id="25" presetID="1"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22" presetClass="entr" presetSubtype="8"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2000"/>
                            </p:stCondLst>
                            <p:childTnLst>
                              <p:par>
                                <p:cTn id="33" presetID="1"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par>
                                <p:cTn id="37" presetID="22" presetClass="entr" presetSubtype="8"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par>
                                <p:cTn id="40" presetID="22" presetClass="entr" presetSubtype="8" fill="hold"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wipe(left)">
                                      <p:cBhvr>
                                        <p:cTn id="42" dur="750"/>
                                        <p:tgtEl>
                                          <p:spTgt spid="26"/>
                                        </p:tgtEl>
                                      </p:cBhvr>
                                    </p:animEffect>
                                  </p:childTnLst>
                                </p:cTn>
                              </p:par>
                            </p:childTnLst>
                          </p:cTn>
                        </p:par>
                        <p:par>
                          <p:cTn id="43" fill="hold">
                            <p:stCondLst>
                              <p:cond delay="2750"/>
                            </p:stCondLst>
                            <p:childTnLst>
                              <p:par>
                                <p:cTn id="44" presetID="1" presetClass="entr" presetSubtype="0"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28" grpId="0" animBg="1"/>
      <p:bldP spid="29" grpId="0"/>
      <p:bldP spid="30" grpId="0"/>
      <p:bldP spid="31"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Gerader Verbinder 8">
            <a:extLst>
              <a:ext uri="{FF2B5EF4-FFF2-40B4-BE49-F238E27FC236}">
                <a16:creationId xmlns:a16="http://schemas.microsoft.com/office/drawing/2014/main" id="{B7423E7E-B0E7-421E-BDF7-C1096B421D58}"/>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66E32951-9562-484A-9A4B-B9E9F4E19CF1}"/>
              </a:ext>
            </a:extLst>
          </p:cNvPr>
          <p:cNvCxnSpPr/>
          <p:nvPr/>
        </p:nvCxnSpPr>
        <p:spPr>
          <a:xfrm>
            <a:off x="-10274"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31" name="Textfeld 30">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32" name="Textfeld 31">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6" name="Textfeld 35">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41" name="Textfeld 4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E2F95D5B-9120-4E2F-9120-625F5ED6665C}"/>
              </a:ext>
            </a:extLst>
          </p:cNvPr>
          <p:cNvSpPr>
            <a:spLocks noGrp="1"/>
          </p:cNvSpPr>
          <p:nvPr>
            <p:ph type="dt" sz="half" idx="10"/>
          </p:nvPr>
        </p:nvSpPr>
        <p:spPr/>
        <p:txBody>
          <a:bodyPr/>
          <a:lstStyle/>
          <a:p>
            <a:fld id="{76FBC214-A102-40A2-9BF9-8892C6F5CF17}" type="datetime1">
              <a:rPr lang="en-GB" smtClean="0"/>
              <a:t>29/06/2021</a:t>
            </a:fld>
            <a:endParaRPr lang="de-CH" dirty="0"/>
          </a:p>
        </p:txBody>
      </p:sp>
      <p:sp>
        <p:nvSpPr>
          <p:cNvPr id="3" name="Fußzeilenplatzhalter 2">
            <a:extLst>
              <a:ext uri="{FF2B5EF4-FFF2-40B4-BE49-F238E27FC236}">
                <a16:creationId xmlns:a16="http://schemas.microsoft.com/office/drawing/2014/main" id="{205AFF50-793C-4825-8EB6-47B36D4EBD03}"/>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3133B71A-2623-48AE-8137-3F974FFFA04F}"/>
              </a:ext>
            </a:extLst>
          </p:cNvPr>
          <p:cNvSpPr>
            <a:spLocks noGrp="1"/>
          </p:cNvSpPr>
          <p:nvPr>
            <p:ph type="sldNum" sz="quarter" idx="12"/>
          </p:nvPr>
        </p:nvSpPr>
        <p:spPr/>
        <p:txBody>
          <a:bodyPr/>
          <a:lstStyle/>
          <a:p>
            <a:fld id="{2FD792E3-E401-4E03-A367-A0CE4F17704C}" type="slidenum">
              <a:rPr lang="de-CH" smtClean="0"/>
              <a:t>4</a:t>
            </a:fld>
            <a:endParaRPr lang="de-CH"/>
          </a:p>
        </p:txBody>
      </p:sp>
      <p:pic>
        <p:nvPicPr>
          <p:cNvPr id="22" name="Immagine 47">
            <a:extLst>
              <a:ext uri="{FF2B5EF4-FFF2-40B4-BE49-F238E27FC236}">
                <a16:creationId xmlns:a16="http://schemas.microsoft.com/office/drawing/2014/main" id="{4F77C02A-71E6-46E0-8059-117678EA32C3}"/>
              </a:ext>
            </a:extLst>
          </p:cNvPr>
          <p:cNvPicPr>
            <a:picLocks noChangeAspect="1"/>
          </p:cNvPicPr>
          <p:nvPr/>
        </p:nvPicPr>
        <p:blipFill>
          <a:blip r:embed="rId3"/>
          <a:stretch>
            <a:fillRect/>
          </a:stretch>
        </p:blipFill>
        <p:spPr>
          <a:xfrm>
            <a:off x="513555" y="1828048"/>
            <a:ext cx="8925556" cy="3521411"/>
          </a:xfrm>
          <a:prstGeom prst="rect">
            <a:avLst/>
          </a:prstGeom>
        </p:spPr>
      </p:pic>
      <p:sp>
        <p:nvSpPr>
          <p:cNvPr id="23" name="CasellaDiTesto 50">
            <a:extLst>
              <a:ext uri="{FF2B5EF4-FFF2-40B4-BE49-F238E27FC236}">
                <a16:creationId xmlns:a16="http://schemas.microsoft.com/office/drawing/2014/main" id="{FB3FC487-68B9-4C82-B72F-B0639355D1B9}"/>
              </a:ext>
            </a:extLst>
          </p:cNvPr>
          <p:cNvSpPr txBox="1"/>
          <p:nvPr/>
        </p:nvSpPr>
        <p:spPr>
          <a:xfrm>
            <a:off x="9439111" y="1828049"/>
            <a:ext cx="2825776" cy="2513949"/>
          </a:xfrm>
          <a:prstGeom prst="rect">
            <a:avLst/>
          </a:prstGeom>
          <a:noFill/>
        </p:spPr>
        <p:txBody>
          <a:bodyPr wrap="square" tIns="36000" bIns="36000" rtlCol="0">
            <a:spAutoFit/>
          </a:bodyPr>
          <a:lstStyle/>
          <a:p>
            <a:pPr marL="285750" indent="-285750">
              <a:buFont typeface="Arial" panose="020B0604020202020204" pitchFamily="34" charset="0"/>
              <a:buChar char="•"/>
            </a:pPr>
            <a:r>
              <a:rPr lang="en-AU" dirty="0">
                <a:latin typeface="Helvetica Neue Light" panose="02000403000000020004"/>
              </a:rPr>
              <a:t>Different features and varying amounts of missing values</a:t>
            </a:r>
          </a:p>
          <a:p>
            <a:pPr marL="285750" indent="-285750">
              <a:lnSpc>
                <a:spcPct val="150000"/>
              </a:lnSpc>
              <a:buFont typeface="Arial" panose="020B0604020202020204" pitchFamily="34" charset="0"/>
              <a:buChar char="•"/>
            </a:pPr>
            <a:r>
              <a:rPr lang="en-AU" dirty="0">
                <a:latin typeface="Helvetica Neue Light" panose="02000403000000020004"/>
              </a:rPr>
              <a:t>Possible approaches</a:t>
            </a:r>
          </a:p>
          <a:p>
            <a:pPr marL="285750" indent="-285750">
              <a:lnSpc>
                <a:spcPct val="150000"/>
              </a:lnSpc>
              <a:buFont typeface="Arial" panose="020B0604020202020204" pitchFamily="34" charset="0"/>
              <a:buChar char="•"/>
            </a:pPr>
            <a:r>
              <a:rPr lang="en-AU" dirty="0">
                <a:latin typeface="Helvetica Neue Light" panose="02000403000000020004"/>
              </a:rPr>
              <a:t>Removable columns</a:t>
            </a:r>
          </a:p>
          <a:p>
            <a:pPr marL="285750" indent="-285750">
              <a:lnSpc>
                <a:spcPct val="150000"/>
              </a:lnSpc>
              <a:buFont typeface="Arial" panose="020B0604020202020204" pitchFamily="34" charset="0"/>
              <a:buChar char="•"/>
            </a:pPr>
            <a:r>
              <a:rPr lang="en-AU" dirty="0">
                <a:latin typeface="Helvetica Neue Light" panose="02000403000000020004"/>
              </a:rPr>
              <a:t>Missing values strategies</a:t>
            </a:r>
          </a:p>
        </p:txBody>
      </p:sp>
      <p:sp>
        <p:nvSpPr>
          <p:cNvPr id="24" name="Textfeld 4">
            <a:extLst>
              <a:ext uri="{FF2B5EF4-FFF2-40B4-BE49-F238E27FC236}">
                <a16:creationId xmlns:a16="http://schemas.microsoft.com/office/drawing/2014/main" id="{9BE2C7AA-C570-430A-BB7F-B5B0BB916289}"/>
              </a:ext>
            </a:extLst>
          </p:cNvPr>
          <p:cNvSpPr txBox="1"/>
          <p:nvPr/>
        </p:nvSpPr>
        <p:spPr>
          <a:xfrm>
            <a:off x="418560" y="1119167"/>
            <a:ext cx="3703899" cy="769441"/>
          </a:xfrm>
          <a:prstGeom prst="rect">
            <a:avLst/>
          </a:prstGeom>
          <a:noFill/>
        </p:spPr>
        <p:txBody>
          <a:bodyPr wrap="none" rtlCol="0">
            <a:spAutoFit/>
          </a:bodyPr>
          <a:lstStyle/>
          <a:p>
            <a:r>
              <a:rPr lang="de-CH" sz="2400" dirty="0">
                <a:solidFill>
                  <a:srgbClr val="2F5597"/>
                </a:solidFill>
                <a:latin typeface="Helvetica Neue" panose="02000503000000020004"/>
              </a:rPr>
              <a:t>Explorative</a:t>
            </a:r>
            <a:r>
              <a:rPr lang="de-CH" sz="4400" dirty="0"/>
              <a:t> </a:t>
            </a:r>
            <a:r>
              <a:rPr lang="de-CH" sz="2400" dirty="0">
                <a:solidFill>
                  <a:srgbClr val="2F5597"/>
                </a:solidFill>
                <a:latin typeface="Helvetica Neue" panose="02000503000000020004"/>
              </a:rPr>
              <a:t>Data Analysis</a:t>
            </a:r>
          </a:p>
        </p:txBody>
      </p:sp>
    </p:spTree>
    <p:extLst>
      <p:ext uri="{BB962C8B-B14F-4D97-AF65-F5344CB8AC3E}">
        <p14:creationId xmlns:p14="http://schemas.microsoft.com/office/powerpoint/2010/main" val="1029074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Gerader Verbinder 8">
            <a:extLst>
              <a:ext uri="{FF2B5EF4-FFF2-40B4-BE49-F238E27FC236}">
                <a16:creationId xmlns:a16="http://schemas.microsoft.com/office/drawing/2014/main" id="{B7423E7E-B0E7-421E-BDF7-C1096B421D58}"/>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66E32951-9562-484A-9A4B-B9E9F4E19CF1}"/>
              </a:ext>
            </a:extLst>
          </p:cNvPr>
          <p:cNvCxnSpPr/>
          <p:nvPr/>
        </p:nvCxnSpPr>
        <p:spPr>
          <a:xfrm>
            <a:off x="-10274"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31" name="Textfeld 30">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32" name="Textfeld 31">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6" name="Textfeld 35">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41" name="Textfeld 4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E2F95D5B-9120-4E2F-9120-625F5ED6665C}"/>
              </a:ext>
            </a:extLst>
          </p:cNvPr>
          <p:cNvSpPr>
            <a:spLocks noGrp="1"/>
          </p:cNvSpPr>
          <p:nvPr>
            <p:ph type="dt" sz="half" idx="10"/>
          </p:nvPr>
        </p:nvSpPr>
        <p:spPr/>
        <p:txBody>
          <a:bodyPr/>
          <a:lstStyle/>
          <a:p>
            <a:fld id="{76FBC214-A102-40A2-9BF9-8892C6F5CF17}" type="datetime1">
              <a:rPr lang="en-GB" smtClean="0"/>
              <a:t>29/06/2021</a:t>
            </a:fld>
            <a:endParaRPr lang="de-CH" dirty="0"/>
          </a:p>
        </p:txBody>
      </p:sp>
      <p:sp>
        <p:nvSpPr>
          <p:cNvPr id="3" name="Fußzeilenplatzhalter 2">
            <a:extLst>
              <a:ext uri="{FF2B5EF4-FFF2-40B4-BE49-F238E27FC236}">
                <a16:creationId xmlns:a16="http://schemas.microsoft.com/office/drawing/2014/main" id="{205AFF50-793C-4825-8EB6-47B36D4EBD03}"/>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3133B71A-2623-48AE-8137-3F974FFFA04F}"/>
              </a:ext>
            </a:extLst>
          </p:cNvPr>
          <p:cNvSpPr>
            <a:spLocks noGrp="1"/>
          </p:cNvSpPr>
          <p:nvPr>
            <p:ph type="sldNum" sz="quarter" idx="12"/>
          </p:nvPr>
        </p:nvSpPr>
        <p:spPr/>
        <p:txBody>
          <a:bodyPr/>
          <a:lstStyle/>
          <a:p>
            <a:fld id="{2FD792E3-E401-4E03-A367-A0CE4F17704C}" type="slidenum">
              <a:rPr lang="de-CH" smtClean="0"/>
              <a:t>5</a:t>
            </a:fld>
            <a:endParaRPr lang="de-CH"/>
          </a:p>
        </p:txBody>
      </p:sp>
      <p:sp>
        <p:nvSpPr>
          <p:cNvPr id="25" name="Textfeld 24">
            <a:extLst>
              <a:ext uri="{FF2B5EF4-FFF2-40B4-BE49-F238E27FC236}">
                <a16:creationId xmlns:a16="http://schemas.microsoft.com/office/drawing/2014/main" id="{FF5D384F-C2E4-405C-927F-74690FABA747}"/>
              </a:ext>
            </a:extLst>
          </p:cNvPr>
          <p:cNvSpPr txBox="1"/>
          <p:nvPr/>
        </p:nvSpPr>
        <p:spPr>
          <a:xfrm>
            <a:off x="1290780" y="1612191"/>
            <a:ext cx="3660617" cy="424732"/>
          </a:xfrm>
          <a:prstGeom prst="rect">
            <a:avLst/>
          </a:prstGeom>
          <a:noFill/>
        </p:spPr>
        <p:txBody>
          <a:bodyPr wrap="none" rtlCol="0">
            <a:spAutoFit/>
          </a:bodyPr>
          <a:lstStyle/>
          <a:p>
            <a:pPr>
              <a:lnSpc>
                <a:spcPct val="90000"/>
              </a:lnSpc>
              <a:spcBef>
                <a:spcPts val="1000"/>
              </a:spcBef>
            </a:pPr>
            <a:r>
              <a:rPr lang="de-CH" sz="2400" dirty="0">
                <a:solidFill>
                  <a:srgbClr val="2F5597"/>
                </a:solidFill>
                <a:latin typeface="Helvetica Neue" panose="02000503000000020004"/>
              </a:rPr>
              <a:t>Explorative Data Analysis</a:t>
            </a:r>
          </a:p>
        </p:txBody>
      </p:sp>
      <p:pic>
        <p:nvPicPr>
          <p:cNvPr id="26" name="Immagine 17">
            <a:extLst>
              <a:ext uri="{FF2B5EF4-FFF2-40B4-BE49-F238E27FC236}">
                <a16:creationId xmlns:a16="http://schemas.microsoft.com/office/drawing/2014/main" id="{5519866A-3835-4EDE-BEB2-79E57B397F46}"/>
              </a:ext>
            </a:extLst>
          </p:cNvPr>
          <p:cNvPicPr>
            <a:picLocks noChangeAspect="1"/>
          </p:cNvPicPr>
          <p:nvPr/>
        </p:nvPicPr>
        <p:blipFill rotWithShape="1">
          <a:blip r:embed="rId3"/>
          <a:srcRect l="2696" t="3260" r="3170" b="2690"/>
          <a:stretch/>
        </p:blipFill>
        <p:spPr>
          <a:xfrm>
            <a:off x="6485781" y="1494881"/>
            <a:ext cx="4262815" cy="3795743"/>
          </a:xfrm>
          <a:prstGeom prst="rect">
            <a:avLst/>
          </a:prstGeom>
        </p:spPr>
      </p:pic>
      <p:sp>
        <p:nvSpPr>
          <p:cNvPr id="27" name="CasellaDiTesto 50">
            <a:extLst>
              <a:ext uri="{FF2B5EF4-FFF2-40B4-BE49-F238E27FC236}">
                <a16:creationId xmlns:a16="http://schemas.microsoft.com/office/drawing/2014/main" id="{7CAE902F-AD80-4D63-83A4-075947052B7E}"/>
              </a:ext>
            </a:extLst>
          </p:cNvPr>
          <p:cNvSpPr txBox="1"/>
          <p:nvPr/>
        </p:nvSpPr>
        <p:spPr>
          <a:xfrm>
            <a:off x="4038600" y="2121388"/>
            <a:ext cx="3789780" cy="129586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AU" dirty="0">
                <a:latin typeface="Helvetica Neue Light" panose="02000403000000020004"/>
              </a:rPr>
              <a:t>Correlation Matrix</a:t>
            </a:r>
          </a:p>
          <a:p>
            <a:pPr marL="285750" indent="-285750">
              <a:lnSpc>
                <a:spcPct val="150000"/>
              </a:lnSpc>
              <a:buFont typeface="Arial" panose="020B0604020202020204" pitchFamily="34" charset="0"/>
              <a:buChar char="•"/>
            </a:pPr>
            <a:r>
              <a:rPr lang="en-AU" dirty="0">
                <a:latin typeface="Helvetica Neue Light" panose="02000403000000020004"/>
              </a:rPr>
              <a:t>Visualized</a:t>
            </a:r>
          </a:p>
          <a:p>
            <a:pPr marL="285750" indent="-285750">
              <a:lnSpc>
                <a:spcPct val="150000"/>
              </a:lnSpc>
              <a:buFont typeface="Arial" panose="020B0604020202020204" pitchFamily="34" charset="0"/>
              <a:buChar char="•"/>
            </a:pPr>
            <a:r>
              <a:rPr lang="en-AU" dirty="0">
                <a:latin typeface="Helvetica Neue Light" panose="02000403000000020004"/>
              </a:rPr>
              <a:t>Additional insights</a:t>
            </a:r>
          </a:p>
        </p:txBody>
      </p:sp>
      <p:sp>
        <p:nvSpPr>
          <p:cNvPr id="28" name="CasellaDiTesto 51">
            <a:extLst>
              <a:ext uri="{FF2B5EF4-FFF2-40B4-BE49-F238E27FC236}">
                <a16:creationId xmlns:a16="http://schemas.microsoft.com/office/drawing/2014/main" id="{8F0FE8EF-8F9D-4AA3-9911-567B7ADC2AA5}"/>
              </a:ext>
            </a:extLst>
          </p:cNvPr>
          <p:cNvSpPr txBox="1"/>
          <p:nvPr/>
        </p:nvSpPr>
        <p:spPr>
          <a:xfrm>
            <a:off x="1275333" y="3979465"/>
            <a:ext cx="3352594" cy="1200329"/>
          </a:xfrm>
          <a:prstGeom prst="rect">
            <a:avLst/>
          </a:prstGeom>
          <a:noFill/>
        </p:spPr>
        <p:txBody>
          <a:bodyPr wrap="square" rtlCol="0">
            <a:spAutoFit/>
          </a:bodyPr>
          <a:lstStyle/>
          <a:p>
            <a:pPr marL="285750" indent="-285750">
              <a:buFont typeface="Arial" panose="020B0604020202020204" pitchFamily="34" charset="0"/>
              <a:buChar char="•"/>
            </a:pPr>
            <a:r>
              <a:rPr lang="en-AU" sz="2400" dirty="0">
                <a:latin typeface="Helvetica Neue Light" panose="02000403000000020004"/>
              </a:rPr>
              <a:t>Evaluate</a:t>
            </a:r>
          </a:p>
          <a:p>
            <a:pPr marL="285750" indent="-285750">
              <a:buFont typeface="Arial" panose="020B0604020202020204" pitchFamily="34" charset="0"/>
              <a:buChar char="•"/>
            </a:pPr>
            <a:r>
              <a:rPr lang="en-AU" sz="2400" dirty="0">
                <a:latin typeface="Helvetica Neue Light" panose="02000403000000020004"/>
              </a:rPr>
              <a:t>Gain insights</a:t>
            </a:r>
          </a:p>
          <a:p>
            <a:pPr marL="285750" indent="-285750">
              <a:buFont typeface="Arial" panose="020B0604020202020204" pitchFamily="34" charset="0"/>
              <a:buChar char="•"/>
            </a:pPr>
            <a:r>
              <a:rPr lang="en-AU" sz="2400" dirty="0">
                <a:latin typeface="Helvetica Neue Light" panose="02000403000000020004"/>
              </a:rPr>
              <a:t>Prepare</a:t>
            </a:r>
          </a:p>
        </p:txBody>
      </p:sp>
    </p:spTree>
    <p:extLst>
      <p:ext uri="{BB962C8B-B14F-4D97-AF65-F5344CB8AC3E}">
        <p14:creationId xmlns:p14="http://schemas.microsoft.com/office/powerpoint/2010/main" val="1216462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Gerader Verbinder 8">
            <a:extLst>
              <a:ext uri="{FF2B5EF4-FFF2-40B4-BE49-F238E27FC236}">
                <a16:creationId xmlns:a16="http://schemas.microsoft.com/office/drawing/2014/main" id="{B7423E7E-B0E7-421E-BDF7-C1096B421D58}"/>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66E32951-9562-484A-9A4B-B9E9F4E19CF1}"/>
              </a:ext>
            </a:extLst>
          </p:cNvPr>
          <p:cNvCxnSpPr/>
          <p:nvPr/>
        </p:nvCxnSpPr>
        <p:spPr>
          <a:xfrm>
            <a:off x="-10274"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31" name="Textfeld 30">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32" name="Textfeld 31">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6" name="Textfeld 35">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41" name="Textfeld 4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E2F95D5B-9120-4E2F-9120-625F5ED6665C}"/>
              </a:ext>
            </a:extLst>
          </p:cNvPr>
          <p:cNvSpPr>
            <a:spLocks noGrp="1"/>
          </p:cNvSpPr>
          <p:nvPr>
            <p:ph type="dt" sz="half" idx="10"/>
          </p:nvPr>
        </p:nvSpPr>
        <p:spPr/>
        <p:txBody>
          <a:bodyPr/>
          <a:lstStyle/>
          <a:p>
            <a:fld id="{76FBC214-A102-40A2-9BF9-8892C6F5CF17}" type="datetime1">
              <a:rPr lang="en-GB" smtClean="0"/>
              <a:t>29/06/2021</a:t>
            </a:fld>
            <a:endParaRPr lang="de-CH" dirty="0"/>
          </a:p>
        </p:txBody>
      </p:sp>
      <p:sp>
        <p:nvSpPr>
          <p:cNvPr id="3" name="Fußzeilenplatzhalter 2">
            <a:extLst>
              <a:ext uri="{FF2B5EF4-FFF2-40B4-BE49-F238E27FC236}">
                <a16:creationId xmlns:a16="http://schemas.microsoft.com/office/drawing/2014/main" id="{205AFF50-793C-4825-8EB6-47B36D4EBD03}"/>
              </a:ext>
            </a:extLst>
          </p:cNvPr>
          <p:cNvSpPr>
            <a:spLocks noGrp="1"/>
          </p:cNvSpPr>
          <p:nvPr>
            <p:ph type="ftr" sz="quarter" idx="11"/>
          </p:nvPr>
        </p:nvSpPr>
        <p:spPr/>
        <p:txBody>
          <a:bodyPr/>
          <a:lstStyle/>
          <a:p>
            <a:r>
              <a:rPr lang="de-CH"/>
              <a:t>Roman Studer, Alexandre Rau</a:t>
            </a:r>
          </a:p>
        </p:txBody>
      </p:sp>
      <p:sp>
        <p:nvSpPr>
          <p:cNvPr id="14" name="Foliennummernplatzhalter 13">
            <a:extLst>
              <a:ext uri="{FF2B5EF4-FFF2-40B4-BE49-F238E27FC236}">
                <a16:creationId xmlns:a16="http://schemas.microsoft.com/office/drawing/2014/main" id="{3133B71A-2623-48AE-8137-3F974FFFA04F}"/>
              </a:ext>
            </a:extLst>
          </p:cNvPr>
          <p:cNvSpPr>
            <a:spLocks noGrp="1"/>
          </p:cNvSpPr>
          <p:nvPr>
            <p:ph type="sldNum" sz="quarter" idx="12"/>
          </p:nvPr>
        </p:nvSpPr>
        <p:spPr/>
        <p:txBody>
          <a:bodyPr/>
          <a:lstStyle/>
          <a:p>
            <a:fld id="{2FD792E3-E401-4E03-A367-A0CE4F17704C}" type="slidenum">
              <a:rPr lang="de-CH" smtClean="0"/>
              <a:t>6</a:t>
            </a:fld>
            <a:endParaRPr lang="de-CH"/>
          </a:p>
        </p:txBody>
      </p:sp>
      <p:pic>
        <p:nvPicPr>
          <p:cNvPr id="30" name="Grafik 29" descr="Ein Bild, das Fabrik, draußen enthält.&#10;&#10;Automatisch generierte Beschreibung">
            <a:extLst>
              <a:ext uri="{FF2B5EF4-FFF2-40B4-BE49-F238E27FC236}">
                <a16:creationId xmlns:a16="http://schemas.microsoft.com/office/drawing/2014/main" id="{0631A3DF-7895-4FDF-85A5-078AC1CA25A6}"/>
              </a:ext>
            </a:extLst>
          </p:cNvPr>
          <p:cNvPicPr>
            <a:picLocks noChangeAspect="1"/>
          </p:cNvPicPr>
          <p:nvPr/>
        </p:nvPicPr>
        <p:blipFill rotWithShape="1">
          <a:blip r:embed="rId3">
            <a:extLst>
              <a:ext uri="{28A0092B-C50C-407E-A947-70E740481C1C}">
                <a14:useLocalDpi xmlns:a14="http://schemas.microsoft.com/office/drawing/2010/main" val="0"/>
              </a:ext>
            </a:extLst>
          </a:blip>
          <a:srcRect r="4728"/>
          <a:stretch/>
        </p:blipFill>
        <p:spPr>
          <a:xfrm>
            <a:off x="-1465579" y="885730"/>
            <a:ext cx="3954136" cy="6266307"/>
          </a:xfrm>
          <a:prstGeom prst="rect">
            <a:avLst/>
          </a:prstGeom>
        </p:spPr>
      </p:pic>
      <p:sp>
        <p:nvSpPr>
          <p:cNvPr id="26" name="Textfeld 25">
            <a:extLst>
              <a:ext uri="{FF2B5EF4-FFF2-40B4-BE49-F238E27FC236}">
                <a16:creationId xmlns:a16="http://schemas.microsoft.com/office/drawing/2014/main" id="{C7B5EA88-4D18-4763-919C-505F857BDD55}"/>
              </a:ext>
            </a:extLst>
          </p:cNvPr>
          <p:cNvSpPr txBox="1"/>
          <p:nvPr/>
        </p:nvSpPr>
        <p:spPr>
          <a:xfrm>
            <a:off x="3121089" y="1058162"/>
            <a:ext cx="4114800" cy="2954655"/>
          </a:xfrm>
          <a:prstGeom prst="rect">
            <a:avLst/>
          </a:prstGeom>
          <a:noFill/>
        </p:spPr>
        <p:txBody>
          <a:bodyPr wrap="square" rtlCol="0">
            <a:spAutoFit/>
          </a:bodyPr>
          <a:lstStyle/>
          <a:p>
            <a:r>
              <a:rPr lang="en-GB" dirty="0">
                <a:solidFill>
                  <a:srgbClr val="2F5597"/>
                </a:solidFill>
                <a:latin typeface="Helvetica Neue" panose="02000503000000020004"/>
              </a:rPr>
              <a:t>Preprocessing-Pipeline</a:t>
            </a:r>
          </a:p>
          <a:p>
            <a:pPr marL="285750" indent="-285750">
              <a:buFont typeface="Arial" panose="020B0604020202020204" pitchFamily="34" charset="0"/>
              <a:buChar char="•"/>
            </a:pPr>
            <a:r>
              <a:rPr lang="en-GB" sz="1400" dirty="0">
                <a:latin typeface="Helvetica Neue Light" panose="02000403000000020004"/>
              </a:rPr>
              <a:t>Clean-up</a:t>
            </a:r>
          </a:p>
          <a:p>
            <a:pPr marL="285750" indent="-285750">
              <a:buFont typeface="Arial" panose="020B0604020202020204" pitchFamily="34" charset="0"/>
              <a:buChar char="•"/>
            </a:pPr>
            <a:r>
              <a:rPr lang="en-GB" sz="1400" dirty="0">
                <a:latin typeface="Helvetica Neue Light" panose="02000403000000020004"/>
              </a:rPr>
              <a:t>High percentage of missing values</a:t>
            </a:r>
          </a:p>
          <a:p>
            <a:pPr marL="285750" indent="-285750">
              <a:buFont typeface="Arial" panose="020B0604020202020204" pitchFamily="34" charset="0"/>
              <a:buChar char="•"/>
            </a:pPr>
            <a:r>
              <a:rPr lang="en-GB" sz="1400" dirty="0">
                <a:latin typeface="Helvetica Neue Light" panose="02000403000000020004"/>
              </a:rPr>
              <a:t>Categorical Features</a:t>
            </a:r>
          </a:p>
          <a:p>
            <a:pPr marL="742950" lvl="1" indent="-285750">
              <a:buFont typeface="Arial" panose="020B0604020202020204" pitchFamily="34" charset="0"/>
              <a:buChar char="•"/>
            </a:pPr>
            <a:r>
              <a:rPr lang="en-GB" sz="1400" dirty="0">
                <a:latin typeface="Helvetica Neue Light" panose="02000403000000020004"/>
              </a:rPr>
              <a:t>Collapsing “location”</a:t>
            </a:r>
          </a:p>
          <a:p>
            <a:pPr marL="742950" lvl="1" indent="-285750">
              <a:buFont typeface="Arial" panose="020B0604020202020204" pitchFamily="34" charset="0"/>
              <a:buChar char="•"/>
            </a:pPr>
            <a:r>
              <a:rPr lang="en-GB" sz="1400" dirty="0">
                <a:latin typeface="Helvetica Neue Light" panose="02000403000000020004"/>
              </a:rPr>
              <a:t>Collapsing “category”</a:t>
            </a:r>
          </a:p>
          <a:p>
            <a:pPr marL="742950" lvl="1" indent="-285750">
              <a:buFont typeface="Arial" panose="020B0604020202020204" pitchFamily="34" charset="0"/>
              <a:buChar char="•"/>
            </a:pPr>
            <a:r>
              <a:rPr lang="en-GB" sz="1400" dirty="0">
                <a:latin typeface="Helvetica Neue Light" panose="02000403000000020004"/>
              </a:rPr>
              <a:t>Collapsing “specific_diagnosis” (sub 20 occurrences </a:t>
            </a:r>
            <a:r>
              <a:rPr lang="en-GB" sz="1400" dirty="0">
                <a:latin typeface="Helvetica Neue Light" panose="02000403000000020004"/>
                <a:sym typeface="Wingdings" panose="05000000000000000000" pitchFamily="2" charset="2"/>
              </a:rPr>
              <a:t></a:t>
            </a:r>
            <a:r>
              <a:rPr lang="en-GB" sz="1400" dirty="0">
                <a:latin typeface="Helvetica Neue Light" panose="02000403000000020004"/>
              </a:rPr>
              <a:t> “other”)</a:t>
            </a:r>
          </a:p>
          <a:p>
            <a:pPr marL="285750" indent="-285750">
              <a:buFont typeface="Arial" panose="020B0604020202020204" pitchFamily="34" charset="0"/>
              <a:buChar char="•"/>
            </a:pPr>
            <a:r>
              <a:rPr lang="en-GB" sz="1400" dirty="0">
                <a:latin typeface="Helvetica Neue Light" panose="02000403000000020004"/>
              </a:rPr>
              <a:t>Numerical Features</a:t>
            </a:r>
          </a:p>
          <a:p>
            <a:pPr marL="742950" lvl="1" indent="-285750">
              <a:buFont typeface="Arial" panose="020B0604020202020204" pitchFamily="34" charset="0"/>
              <a:buChar char="•"/>
            </a:pPr>
            <a:r>
              <a:rPr lang="en-GB" sz="1400" dirty="0">
                <a:latin typeface="Helvetica Neue Light" panose="02000403000000020004"/>
              </a:rPr>
              <a:t>UOM-Fix</a:t>
            </a:r>
          </a:p>
          <a:p>
            <a:pPr marL="742950" lvl="1" indent="-285750">
              <a:buFont typeface="Arial" panose="020B0604020202020204" pitchFamily="34" charset="0"/>
              <a:buChar char="•"/>
            </a:pPr>
            <a:r>
              <a:rPr lang="en-GB" sz="1400" dirty="0">
                <a:latin typeface="Helvetica Neue Light" panose="02000403000000020004"/>
              </a:rPr>
              <a:t>“Range”-Features to dtype Categorical</a:t>
            </a:r>
          </a:p>
          <a:p>
            <a:pPr marL="285750" indent="-285750">
              <a:buFont typeface="Arial" panose="020B0604020202020204" pitchFamily="34" charset="0"/>
              <a:buChar char="•"/>
            </a:pPr>
            <a:r>
              <a:rPr lang="en-GB" sz="1400" dirty="0">
                <a:latin typeface="Helvetica Neue Light" panose="02000403000000020004"/>
              </a:rPr>
              <a:t>Mixed Dtype Features </a:t>
            </a:r>
            <a:r>
              <a:rPr lang="en-GB" sz="1400" dirty="0">
                <a:latin typeface="Helvetica Neue Light" panose="02000403000000020004"/>
                <a:sym typeface="Wingdings" panose="05000000000000000000" pitchFamily="2" charset="2"/>
              </a:rPr>
              <a:t></a:t>
            </a:r>
            <a:r>
              <a:rPr lang="en-GB" sz="1400" dirty="0">
                <a:latin typeface="Helvetica Neue Light" panose="02000403000000020004"/>
              </a:rPr>
              <a:t> dtype Categorical</a:t>
            </a:r>
          </a:p>
          <a:p>
            <a:pPr marL="285750" indent="-285750">
              <a:buFontTx/>
              <a:buChar char="-"/>
            </a:pPr>
            <a:endParaRPr lang="en-GB" sz="1400" dirty="0"/>
          </a:p>
        </p:txBody>
      </p:sp>
      <p:pic>
        <p:nvPicPr>
          <p:cNvPr id="33" name="Grafik 32">
            <a:extLst>
              <a:ext uri="{FF2B5EF4-FFF2-40B4-BE49-F238E27FC236}">
                <a16:creationId xmlns:a16="http://schemas.microsoft.com/office/drawing/2014/main" id="{903CBCAE-DFDA-4C6E-841E-227F7A5B108E}"/>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412511" y="3944940"/>
            <a:ext cx="3089910" cy="2263140"/>
          </a:xfrm>
          <a:prstGeom prst="rect">
            <a:avLst/>
          </a:prstGeom>
          <a:noFill/>
          <a:ln>
            <a:noFill/>
          </a:ln>
        </p:spPr>
      </p:pic>
      <p:sp>
        <p:nvSpPr>
          <p:cNvPr id="34" name="Textfeld 33">
            <a:extLst>
              <a:ext uri="{FF2B5EF4-FFF2-40B4-BE49-F238E27FC236}">
                <a16:creationId xmlns:a16="http://schemas.microsoft.com/office/drawing/2014/main" id="{89B7C30E-7213-41FD-8C5C-21497449C225}"/>
              </a:ext>
            </a:extLst>
          </p:cNvPr>
          <p:cNvSpPr txBox="1"/>
          <p:nvPr/>
        </p:nvSpPr>
        <p:spPr>
          <a:xfrm>
            <a:off x="7426375" y="1653449"/>
            <a:ext cx="4114800" cy="4154984"/>
          </a:xfrm>
          <a:prstGeom prst="rect">
            <a:avLst/>
          </a:prstGeom>
          <a:noFill/>
        </p:spPr>
        <p:txBody>
          <a:bodyPr wrap="square" rtlCol="0">
            <a:spAutoFit/>
          </a:bodyPr>
          <a:lstStyle/>
          <a:p>
            <a:r>
              <a:rPr lang="en-GB" dirty="0">
                <a:solidFill>
                  <a:srgbClr val="2F5597"/>
                </a:solidFill>
                <a:latin typeface="Helvetica Neue" panose="02000503000000020004"/>
              </a:rPr>
              <a:t>Imputing missing values</a:t>
            </a:r>
          </a:p>
          <a:p>
            <a:pPr marL="285750" indent="-285750">
              <a:buFont typeface="Arial" panose="020B0604020202020204" pitchFamily="34" charset="0"/>
              <a:buChar char="•"/>
            </a:pPr>
            <a:r>
              <a:rPr lang="en-GB" sz="1400" dirty="0">
                <a:latin typeface="Helvetica Neue Light" panose="02000403000000020004"/>
              </a:rPr>
              <a:t>Options:</a:t>
            </a:r>
          </a:p>
          <a:p>
            <a:pPr marL="742950" lvl="1" indent="-285750">
              <a:buFont typeface="Arial" panose="020B0604020202020204" pitchFamily="34" charset="0"/>
              <a:buChar char="•"/>
            </a:pPr>
            <a:r>
              <a:rPr lang="en-GB" sz="1400" dirty="0">
                <a:latin typeface="Helvetica Neue Light" panose="02000403000000020004"/>
              </a:rPr>
              <a:t>sklearn-SimpleImputer</a:t>
            </a:r>
          </a:p>
          <a:p>
            <a:pPr lvl="1"/>
            <a:r>
              <a:rPr lang="en-GB" sz="1400" dirty="0">
                <a:latin typeface="Helvetica Neue Light" panose="02000403000000020004"/>
                <a:sym typeface="Wingdings" panose="05000000000000000000" pitchFamily="2" charset="2"/>
              </a:rPr>
              <a:t> </a:t>
            </a:r>
            <a:r>
              <a:rPr lang="en-GB" sz="1400" dirty="0">
                <a:latin typeface="Helvetica Neue Light" panose="02000403000000020004"/>
              </a:rPr>
              <a:t>Mean &amp; Most Frequent</a:t>
            </a:r>
          </a:p>
          <a:p>
            <a:pPr marL="742950" lvl="1" indent="-285750">
              <a:buFont typeface="Arial" panose="020B0604020202020204" pitchFamily="34" charset="0"/>
              <a:buChar char="•"/>
            </a:pPr>
            <a:r>
              <a:rPr lang="en-GB" sz="1400" dirty="0">
                <a:latin typeface="Helvetica Neue Light" panose="02000403000000020004"/>
              </a:rPr>
              <a:t>k-nearest Neighbours (</a:t>
            </a:r>
            <a:r>
              <a:rPr lang="en-GB" sz="1400" i="1" dirty="0">
                <a:latin typeface="Helvetica Neue Light" panose="02000403000000020004"/>
              </a:rPr>
              <a:t>k=3</a:t>
            </a:r>
            <a:r>
              <a:rPr lang="en-GB" sz="1400" dirty="0">
                <a:latin typeface="Helvetica Neue Light" panose="02000403000000020004"/>
              </a:rPr>
              <a:t>) (KNNImputer)</a:t>
            </a:r>
          </a:p>
          <a:p>
            <a:pPr lvl="1"/>
            <a:endParaRPr lang="en-GB" sz="1400" dirty="0"/>
          </a:p>
          <a:p>
            <a:r>
              <a:rPr lang="en-GB" dirty="0">
                <a:solidFill>
                  <a:srgbClr val="2F5597"/>
                </a:solidFill>
                <a:latin typeface="Helvetica Neue" panose="02000503000000020004"/>
              </a:rPr>
              <a:t>Encoder</a:t>
            </a:r>
          </a:p>
          <a:p>
            <a:r>
              <a:rPr lang="en-GB" sz="1400" dirty="0">
                <a:latin typeface="Helvetica Neue Light" panose="02000403000000020004"/>
              </a:rPr>
              <a:t>Goal:  Transform data into machine readable format</a:t>
            </a:r>
          </a:p>
          <a:p>
            <a:pPr marL="285750" indent="-285750">
              <a:buFont typeface="Arial" panose="020B0604020202020204" pitchFamily="34" charset="0"/>
              <a:buChar char="•"/>
            </a:pPr>
            <a:r>
              <a:rPr lang="en-GB" sz="1400" dirty="0">
                <a:latin typeface="Helvetica Neue Light" panose="02000403000000020004"/>
              </a:rPr>
              <a:t>OneHot-Encoding</a:t>
            </a:r>
          </a:p>
          <a:p>
            <a:pPr marL="285750" indent="-285750">
              <a:buFont typeface="Arial" panose="020B0604020202020204" pitchFamily="34" charset="0"/>
              <a:buChar char="•"/>
            </a:pPr>
            <a:r>
              <a:rPr lang="en-GB" sz="1400" dirty="0">
                <a:latin typeface="Helvetica Neue Light" panose="02000403000000020004"/>
              </a:rPr>
              <a:t>Label Encoder </a:t>
            </a:r>
          </a:p>
          <a:p>
            <a:endParaRPr lang="en-GB" sz="1400" dirty="0"/>
          </a:p>
          <a:p>
            <a:r>
              <a:rPr lang="en-GB" dirty="0">
                <a:solidFill>
                  <a:srgbClr val="2F5597"/>
                </a:solidFill>
                <a:latin typeface="Helvetica Neue" panose="02000503000000020004"/>
              </a:rPr>
              <a:t>Combinations</a:t>
            </a:r>
          </a:p>
          <a:p>
            <a:pPr lvl="1"/>
            <a:endParaRPr lang="en-GB" sz="1400" dirty="0">
              <a:solidFill>
                <a:srgbClr val="2F5597"/>
              </a:solidFill>
              <a:latin typeface="Helvetica Neue" panose="02000503000000020004"/>
            </a:endParaRPr>
          </a:p>
          <a:p>
            <a:pPr marL="800100" lvl="1" indent="-342900">
              <a:buAutoNum type="arabicPeriod"/>
            </a:pPr>
            <a:r>
              <a:rPr lang="en-GB" sz="1400" dirty="0">
                <a:latin typeface="Helvetica Neue Light" panose="02000403000000020004"/>
              </a:rPr>
              <a:t>OneHotEncoding + SimpleImputer</a:t>
            </a:r>
          </a:p>
          <a:p>
            <a:pPr marL="800100" lvl="1" indent="-342900">
              <a:buAutoNum type="arabicPeriod"/>
            </a:pPr>
            <a:r>
              <a:rPr lang="en-GB" sz="1400" dirty="0">
                <a:latin typeface="Helvetica Neue Light" panose="02000403000000020004"/>
              </a:rPr>
              <a:t>OneHotEncoding + KNNImputer</a:t>
            </a:r>
          </a:p>
          <a:p>
            <a:pPr marL="800100" lvl="1" indent="-342900">
              <a:buAutoNum type="arabicPeriod"/>
            </a:pPr>
            <a:r>
              <a:rPr lang="en-GB" sz="1400" dirty="0">
                <a:latin typeface="Helvetica Neue Light" panose="02000403000000020004"/>
              </a:rPr>
              <a:t>LabelEncoder  + SimpleImputer</a:t>
            </a:r>
          </a:p>
          <a:p>
            <a:pPr marL="800100" lvl="1" indent="-342900">
              <a:buAutoNum type="arabicPeriod"/>
            </a:pPr>
            <a:r>
              <a:rPr lang="en-GB" sz="1400" dirty="0">
                <a:latin typeface="Helvetica Neue Light" panose="02000403000000020004"/>
              </a:rPr>
              <a:t>LabelEncoder + KNNImputer</a:t>
            </a:r>
          </a:p>
        </p:txBody>
      </p:sp>
    </p:spTree>
    <p:extLst>
      <p:ext uri="{BB962C8B-B14F-4D97-AF65-F5344CB8AC3E}">
        <p14:creationId xmlns:p14="http://schemas.microsoft.com/office/powerpoint/2010/main" val="2067369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Gerader Verbinder 22">
            <a:extLst>
              <a:ext uri="{FF2B5EF4-FFF2-40B4-BE49-F238E27FC236}">
                <a16:creationId xmlns:a16="http://schemas.microsoft.com/office/drawing/2014/main" id="{030EB4DA-F517-480B-BE76-18E1EE9C51FC}"/>
              </a:ext>
            </a:extLst>
          </p:cNvPr>
          <p:cNvCxnSpPr>
            <a:cxnSpLocks/>
          </p:cNvCxnSpPr>
          <p:nvPr/>
        </p:nvCxnSpPr>
        <p:spPr>
          <a:xfrm>
            <a:off x="482921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51285"/>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4829214" y="359657"/>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7514366" y="254218"/>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289A890-15D5-4082-AB77-AF164572E0C6}"/>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5" name="Textfeld 24">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6" name="Textfeld 25">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7" name="Textfeld 26">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8" name="Textfeld 27">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6E829585-B34F-4E0B-BB61-1E7F085C0A16}"/>
              </a:ext>
            </a:extLst>
          </p:cNvPr>
          <p:cNvSpPr>
            <a:spLocks noGrp="1"/>
          </p:cNvSpPr>
          <p:nvPr>
            <p:ph type="dt" sz="half" idx="10"/>
          </p:nvPr>
        </p:nvSpPr>
        <p:spPr/>
        <p:txBody>
          <a:bodyPr/>
          <a:lstStyle/>
          <a:p>
            <a:fld id="{603E4F4D-713A-47CD-8511-7FDACD1445BE}" type="datetime1">
              <a:rPr lang="en-GB" smtClean="0"/>
              <a:t>29/06/2021</a:t>
            </a:fld>
            <a:endParaRPr lang="de-CH"/>
          </a:p>
        </p:txBody>
      </p:sp>
      <p:sp>
        <p:nvSpPr>
          <p:cNvPr id="3" name="Fußzeilenplatzhalter 2">
            <a:extLst>
              <a:ext uri="{FF2B5EF4-FFF2-40B4-BE49-F238E27FC236}">
                <a16:creationId xmlns:a16="http://schemas.microsoft.com/office/drawing/2014/main" id="{15E5B280-C031-4656-A290-ABEB0D6482C0}"/>
              </a:ext>
            </a:extLst>
          </p:cNvPr>
          <p:cNvSpPr>
            <a:spLocks noGrp="1"/>
          </p:cNvSpPr>
          <p:nvPr>
            <p:ph type="ftr" sz="quarter" idx="11"/>
          </p:nvPr>
        </p:nvSpPr>
        <p:spPr/>
        <p:txBody>
          <a:bodyPr/>
          <a:lstStyle/>
          <a:p>
            <a:r>
              <a:rPr lang="de-CH"/>
              <a:t>Roman Studer, Alexandre Rau</a:t>
            </a:r>
          </a:p>
        </p:txBody>
      </p:sp>
      <p:sp>
        <p:nvSpPr>
          <p:cNvPr id="9" name="Foliennummernplatzhalter 8">
            <a:extLst>
              <a:ext uri="{FF2B5EF4-FFF2-40B4-BE49-F238E27FC236}">
                <a16:creationId xmlns:a16="http://schemas.microsoft.com/office/drawing/2014/main" id="{6A32FB5E-57A6-479D-872F-664B4ED33721}"/>
              </a:ext>
            </a:extLst>
          </p:cNvPr>
          <p:cNvSpPr>
            <a:spLocks noGrp="1"/>
          </p:cNvSpPr>
          <p:nvPr>
            <p:ph type="sldNum" sz="quarter" idx="12"/>
          </p:nvPr>
        </p:nvSpPr>
        <p:spPr/>
        <p:txBody>
          <a:bodyPr/>
          <a:lstStyle/>
          <a:p>
            <a:fld id="{2FD792E3-E401-4E03-A367-A0CE4F17704C}" type="slidenum">
              <a:rPr lang="de-CH" smtClean="0"/>
              <a:t>7</a:t>
            </a:fld>
            <a:endParaRPr lang="de-CH"/>
          </a:p>
        </p:txBody>
      </p:sp>
      <p:sp>
        <p:nvSpPr>
          <p:cNvPr id="16" name="Pfeil: nach rechts 15">
            <a:extLst>
              <a:ext uri="{FF2B5EF4-FFF2-40B4-BE49-F238E27FC236}">
                <a16:creationId xmlns:a16="http://schemas.microsoft.com/office/drawing/2014/main" id="{2A38A640-DD7F-4A07-81AD-BF9B9B850AAD}"/>
              </a:ext>
            </a:extLst>
          </p:cNvPr>
          <p:cNvSpPr/>
          <p:nvPr/>
        </p:nvSpPr>
        <p:spPr>
          <a:xfrm>
            <a:off x="8610600" y="5867809"/>
            <a:ext cx="492694" cy="2169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9" name="Textfeld 4">
            <a:extLst>
              <a:ext uri="{FF2B5EF4-FFF2-40B4-BE49-F238E27FC236}">
                <a16:creationId xmlns:a16="http://schemas.microsoft.com/office/drawing/2014/main" id="{28BB2C12-79F6-4A9A-B03A-6FA06B1CC302}"/>
              </a:ext>
            </a:extLst>
          </p:cNvPr>
          <p:cNvSpPr txBox="1"/>
          <p:nvPr/>
        </p:nvSpPr>
        <p:spPr>
          <a:xfrm>
            <a:off x="1806592" y="1484571"/>
            <a:ext cx="1436612" cy="461665"/>
          </a:xfrm>
          <a:prstGeom prst="rect">
            <a:avLst/>
          </a:prstGeom>
          <a:noFill/>
        </p:spPr>
        <p:txBody>
          <a:bodyPr wrap="none" rtlCol="0">
            <a:spAutoFit/>
          </a:bodyPr>
          <a:lstStyle/>
          <a:p>
            <a:r>
              <a:rPr lang="de-CH" sz="2400" dirty="0">
                <a:solidFill>
                  <a:srgbClr val="2F5597"/>
                </a:solidFill>
                <a:latin typeface="Helvetica Neue" panose="02000503000000020004"/>
              </a:rPr>
              <a:t>Modeling</a:t>
            </a:r>
          </a:p>
        </p:txBody>
      </p:sp>
      <p:sp>
        <p:nvSpPr>
          <p:cNvPr id="30" name="CasellaDiTesto 13">
            <a:extLst>
              <a:ext uri="{FF2B5EF4-FFF2-40B4-BE49-F238E27FC236}">
                <a16:creationId xmlns:a16="http://schemas.microsoft.com/office/drawing/2014/main" id="{3B86D14E-B53A-45EB-8ADC-72092B4F5CFE}"/>
              </a:ext>
            </a:extLst>
          </p:cNvPr>
          <p:cNvSpPr txBox="1"/>
          <p:nvPr/>
        </p:nvSpPr>
        <p:spPr>
          <a:xfrm>
            <a:off x="1806592" y="2186592"/>
            <a:ext cx="3441683" cy="923330"/>
          </a:xfrm>
          <a:prstGeom prst="rect">
            <a:avLst/>
          </a:prstGeom>
          <a:noFill/>
        </p:spPr>
        <p:txBody>
          <a:bodyPr wrap="square" rtlCol="0">
            <a:spAutoFit/>
          </a:bodyPr>
          <a:lstStyle/>
          <a:p>
            <a:pPr marL="285750" indent="-285750">
              <a:buFont typeface="Arial" panose="020B0604020202020204" pitchFamily="34" charset="0"/>
              <a:buChar char="•"/>
            </a:pPr>
            <a:r>
              <a:rPr lang="en-AU" dirty="0">
                <a:latin typeface="Helvetica Neue Light" panose="02000403000000020004"/>
              </a:rPr>
              <a:t>Comprehensibility</a:t>
            </a:r>
          </a:p>
          <a:p>
            <a:pPr marL="285750" indent="-285750">
              <a:buFont typeface="Arial" panose="020B0604020202020204" pitchFamily="34" charset="0"/>
              <a:buChar char="•"/>
            </a:pPr>
            <a:r>
              <a:rPr lang="en-AU" dirty="0">
                <a:latin typeface="Helvetica Neue Light" panose="02000403000000020004"/>
              </a:rPr>
              <a:t>Reproducibility</a:t>
            </a:r>
          </a:p>
          <a:p>
            <a:pPr marL="285750" indent="-285750">
              <a:buFont typeface="Arial" panose="020B0604020202020204" pitchFamily="34" charset="0"/>
              <a:buChar char="•"/>
            </a:pPr>
            <a:r>
              <a:rPr lang="en-AU" dirty="0">
                <a:latin typeface="Helvetica Neue Light" panose="02000403000000020004"/>
              </a:rPr>
              <a:t>Feature importance extraction</a:t>
            </a:r>
          </a:p>
        </p:txBody>
      </p:sp>
      <p:sp>
        <p:nvSpPr>
          <p:cNvPr id="32" name="CasellaDiTesto 29">
            <a:extLst>
              <a:ext uri="{FF2B5EF4-FFF2-40B4-BE49-F238E27FC236}">
                <a16:creationId xmlns:a16="http://schemas.microsoft.com/office/drawing/2014/main" id="{559148AF-4EA3-490D-9D6C-107E5B336212}"/>
              </a:ext>
            </a:extLst>
          </p:cNvPr>
          <p:cNvSpPr txBox="1"/>
          <p:nvPr/>
        </p:nvSpPr>
        <p:spPr>
          <a:xfrm>
            <a:off x="1806592" y="3402188"/>
            <a:ext cx="4012405" cy="2308324"/>
          </a:xfrm>
          <a:prstGeom prst="rect">
            <a:avLst/>
          </a:prstGeom>
          <a:noFill/>
        </p:spPr>
        <p:txBody>
          <a:bodyPr wrap="square" rtlCol="0">
            <a:spAutoFit/>
          </a:bodyPr>
          <a:lstStyle/>
          <a:p>
            <a:r>
              <a:rPr lang="en-AU" i="1" dirty="0">
                <a:latin typeface="Helvetica Neue Light" panose="02000403000000020004"/>
              </a:rPr>
              <a:t>Classification Algorithms</a:t>
            </a:r>
          </a:p>
          <a:p>
            <a:pPr marL="342900" indent="-342900">
              <a:buFont typeface="+mj-lt"/>
              <a:buAutoNum type="arabicPeriod"/>
            </a:pPr>
            <a:r>
              <a:rPr lang="en-AU" dirty="0">
                <a:latin typeface="Helvetica Neue Light" panose="02000403000000020004"/>
              </a:rPr>
              <a:t>Decision Trees</a:t>
            </a:r>
          </a:p>
          <a:p>
            <a:pPr marL="342900" indent="-342900">
              <a:buFont typeface="+mj-lt"/>
              <a:buAutoNum type="arabicPeriod"/>
            </a:pPr>
            <a:r>
              <a:rPr lang="en-AU" dirty="0">
                <a:latin typeface="Helvetica Neue Light" panose="02000403000000020004"/>
              </a:rPr>
              <a:t>Random Forest</a:t>
            </a:r>
          </a:p>
          <a:p>
            <a:pPr marL="342900" indent="-342900">
              <a:buFont typeface="+mj-lt"/>
              <a:buAutoNum type="arabicPeriod"/>
            </a:pPr>
            <a:r>
              <a:rPr lang="en-AU" dirty="0">
                <a:latin typeface="Helvetica Neue Light" panose="02000403000000020004"/>
              </a:rPr>
              <a:t>K-nearest Neighbours (KNN)</a:t>
            </a:r>
          </a:p>
          <a:p>
            <a:pPr marL="342900" indent="-342900">
              <a:buFont typeface="+mj-lt"/>
              <a:buAutoNum type="arabicPeriod"/>
            </a:pPr>
            <a:r>
              <a:rPr lang="en-AU" dirty="0">
                <a:latin typeface="Helvetica Neue Light" panose="02000403000000020004"/>
              </a:rPr>
              <a:t>Support Vector Machines (SVM)</a:t>
            </a:r>
          </a:p>
          <a:p>
            <a:pPr marL="342900" indent="-342900">
              <a:buFont typeface="+mj-lt"/>
              <a:buAutoNum type="arabicPeriod"/>
            </a:pPr>
            <a:r>
              <a:rPr lang="en-AU" dirty="0">
                <a:latin typeface="Helvetica Neue Light" panose="02000403000000020004"/>
              </a:rPr>
              <a:t>XGBoost</a:t>
            </a:r>
          </a:p>
          <a:p>
            <a:pPr marL="342900" indent="-342900">
              <a:buFont typeface="+mj-lt"/>
              <a:buAutoNum type="arabicPeriod"/>
            </a:pPr>
            <a:r>
              <a:rPr lang="en-AU" dirty="0">
                <a:latin typeface="Helvetica Neue Light" panose="02000403000000020004"/>
              </a:rPr>
              <a:t>AdaBoost w/ DecisionTree as Base</a:t>
            </a:r>
          </a:p>
          <a:p>
            <a:pPr marL="342900" indent="-342900">
              <a:buFont typeface="+mj-lt"/>
              <a:buAutoNum type="arabicPeriod"/>
            </a:pPr>
            <a:r>
              <a:rPr lang="en-AU" dirty="0">
                <a:latin typeface="Helvetica Neue Light" panose="02000403000000020004"/>
              </a:rPr>
              <a:t>Multi-Layer Perceptron (MLP)</a:t>
            </a:r>
          </a:p>
        </p:txBody>
      </p:sp>
      <p:pic>
        <p:nvPicPr>
          <p:cNvPr id="33" name="Immagine 16">
            <a:extLst>
              <a:ext uri="{FF2B5EF4-FFF2-40B4-BE49-F238E27FC236}">
                <a16:creationId xmlns:a16="http://schemas.microsoft.com/office/drawing/2014/main" id="{80BB9B1E-D6A0-4722-BF6A-A6BDBC6D13BB}"/>
              </a:ext>
            </a:extLst>
          </p:cNvPr>
          <p:cNvPicPr>
            <a:picLocks noChangeAspect="1"/>
          </p:cNvPicPr>
          <p:nvPr/>
        </p:nvPicPr>
        <p:blipFill>
          <a:blip r:embed="rId3"/>
          <a:stretch>
            <a:fillRect/>
          </a:stretch>
        </p:blipFill>
        <p:spPr>
          <a:xfrm>
            <a:off x="7519515" y="916414"/>
            <a:ext cx="2705085" cy="1800000"/>
          </a:xfrm>
          <a:prstGeom prst="rect">
            <a:avLst/>
          </a:prstGeom>
        </p:spPr>
      </p:pic>
      <p:pic>
        <p:nvPicPr>
          <p:cNvPr id="34" name="Immagine 37">
            <a:extLst>
              <a:ext uri="{FF2B5EF4-FFF2-40B4-BE49-F238E27FC236}">
                <a16:creationId xmlns:a16="http://schemas.microsoft.com/office/drawing/2014/main" id="{DC787C9E-3731-4289-9593-5D449BDE3B5A}"/>
              </a:ext>
            </a:extLst>
          </p:cNvPr>
          <p:cNvPicPr>
            <a:picLocks noChangeAspect="1"/>
          </p:cNvPicPr>
          <p:nvPr/>
        </p:nvPicPr>
        <p:blipFill>
          <a:blip r:embed="rId4"/>
          <a:stretch>
            <a:fillRect/>
          </a:stretch>
        </p:blipFill>
        <p:spPr>
          <a:xfrm>
            <a:off x="7426992" y="2716414"/>
            <a:ext cx="2702479" cy="1800000"/>
          </a:xfrm>
          <a:prstGeom prst="rect">
            <a:avLst/>
          </a:prstGeom>
        </p:spPr>
      </p:pic>
      <p:pic>
        <p:nvPicPr>
          <p:cNvPr id="35" name="Immagine 39">
            <a:extLst>
              <a:ext uri="{FF2B5EF4-FFF2-40B4-BE49-F238E27FC236}">
                <a16:creationId xmlns:a16="http://schemas.microsoft.com/office/drawing/2014/main" id="{6E13CECC-971A-4E64-83A4-5881456FC251}"/>
              </a:ext>
            </a:extLst>
          </p:cNvPr>
          <p:cNvPicPr>
            <a:picLocks noChangeAspect="1"/>
          </p:cNvPicPr>
          <p:nvPr/>
        </p:nvPicPr>
        <p:blipFill>
          <a:blip r:embed="rId5"/>
          <a:stretch>
            <a:fillRect/>
          </a:stretch>
        </p:blipFill>
        <p:spPr>
          <a:xfrm>
            <a:off x="7519515" y="4512578"/>
            <a:ext cx="2907058" cy="1916130"/>
          </a:xfrm>
          <a:prstGeom prst="rect">
            <a:avLst/>
          </a:prstGeom>
        </p:spPr>
      </p:pic>
    </p:spTree>
    <p:extLst>
      <p:ext uri="{BB962C8B-B14F-4D97-AF65-F5344CB8AC3E}">
        <p14:creationId xmlns:p14="http://schemas.microsoft.com/office/powerpoint/2010/main" val="198670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Gerader Verbinder 22">
            <a:extLst>
              <a:ext uri="{FF2B5EF4-FFF2-40B4-BE49-F238E27FC236}">
                <a16:creationId xmlns:a16="http://schemas.microsoft.com/office/drawing/2014/main" id="{030EB4DA-F517-480B-BE76-18E1EE9C51FC}"/>
              </a:ext>
            </a:extLst>
          </p:cNvPr>
          <p:cNvCxnSpPr>
            <a:cxnSpLocks/>
          </p:cNvCxnSpPr>
          <p:nvPr/>
        </p:nvCxnSpPr>
        <p:spPr>
          <a:xfrm>
            <a:off x="482921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51285"/>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4829214" y="359657"/>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7514366" y="254218"/>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289A890-15D5-4082-AB77-AF164572E0C6}"/>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5" name="Textfeld 24">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6" name="Textfeld 25">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7" name="Textfeld 26">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8" name="Textfeld 27">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6E829585-B34F-4E0B-BB61-1E7F085C0A16}"/>
              </a:ext>
            </a:extLst>
          </p:cNvPr>
          <p:cNvSpPr>
            <a:spLocks noGrp="1"/>
          </p:cNvSpPr>
          <p:nvPr>
            <p:ph type="dt" sz="half" idx="10"/>
          </p:nvPr>
        </p:nvSpPr>
        <p:spPr/>
        <p:txBody>
          <a:bodyPr/>
          <a:lstStyle/>
          <a:p>
            <a:fld id="{603E4F4D-713A-47CD-8511-7FDACD1445BE}" type="datetime1">
              <a:rPr lang="en-GB" smtClean="0"/>
              <a:t>29/06/2021</a:t>
            </a:fld>
            <a:endParaRPr lang="de-CH"/>
          </a:p>
        </p:txBody>
      </p:sp>
      <p:sp>
        <p:nvSpPr>
          <p:cNvPr id="3" name="Fußzeilenplatzhalter 2">
            <a:extLst>
              <a:ext uri="{FF2B5EF4-FFF2-40B4-BE49-F238E27FC236}">
                <a16:creationId xmlns:a16="http://schemas.microsoft.com/office/drawing/2014/main" id="{15E5B280-C031-4656-A290-ABEB0D6482C0}"/>
              </a:ext>
            </a:extLst>
          </p:cNvPr>
          <p:cNvSpPr>
            <a:spLocks noGrp="1"/>
          </p:cNvSpPr>
          <p:nvPr>
            <p:ph type="ftr" sz="quarter" idx="11"/>
          </p:nvPr>
        </p:nvSpPr>
        <p:spPr/>
        <p:txBody>
          <a:bodyPr/>
          <a:lstStyle/>
          <a:p>
            <a:r>
              <a:rPr lang="de-CH"/>
              <a:t>Roman Studer, Alexandre Rau</a:t>
            </a:r>
          </a:p>
        </p:txBody>
      </p:sp>
      <p:sp>
        <p:nvSpPr>
          <p:cNvPr id="9" name="Foliennummernplatzhalter 8">
            <a:extLst>
              <a:ext uri="{FF2B5EF4-FFF2-40B4-BE49-F238E27FC236}">
                <a16:creationId xmlns:a16="http://schemas.microsoft.com/office/drawing/2014/main" id="{6A32FB5E-57A6-479D-872F-664B4ED33721}"/>
              </a:ext>
            </a:extLst>
          </p:cNvPr>
          <p:cNvSpPr>
            <a:spLocks noGrp="1"/>
          </p:cNvSpPr>
          <p:nvPr>
            <p:ph type="sldNum" sz="quarter" idx="12"/>
          </p:nvPr>
        </p:nvSpPr>
        <p:spPr/>
        <p:txBody>
          <a:bodyPr/>
          <a:lstStyle/>
          <a:p>
            <a:fld id="{2FD792E3-E401-4E03-A367-A0CE4F17704C}" type="slidenum">
              <a:rPr lang="de-CH" smtClean="0"/>
              <a:t>8</a:t>
            </a:fld>
            <a:endParaRPr lang="de-CH"/>
          </a:p>
        </p:txBody>
      </p:sp>
      <p:sp>
        <p:nvSpPr>
          <p:cNvPr id="30" name="CasellaDiTesto 30">
            <a:extLst>
              <a:ext uri="{FF2B5EF4-FFF2-40B4-BE49-F238E27FC236}">
                <a16:creationId xmlns:a16="http://schemas.microsoft.com/office/drawing/2014/main" id="{0014D2A0-5DC4-4C9E-908E-55FA23288EEF}"/>
              </a:ext>
            </a:extLst>
          </p:cNvPr>
          <p:cNvSpPr txBox="1"/>
          <p:nvPr/>
        </p:nvSpPr>
        <p:spPr>
          <a:xfrm>
            <a:off x="1125684" y="2154557"/>
            <a:ext cx="2743200" cy="3693319"/>
          </a:xfrm>
          <a:prstGeom prst="rect">
            <a:avLst/>
          </a:prstGeom>
          <a:noFill/>
        </p:spPr>
        <p:txBody>
          <a:bodyPr wrap="square" rtlCol="0">
            <a:spAutoFit/>
          </a:bodyPr>
          <a:lstStyle/>
          <a:p>
            <a:pPr marL="285750" indent="-285750">
              <a:buFont typeface="Arial" panose="020B0604020202020204" pitchFamily="34" charset="0"/>
              <a:buChar char="•"/>
            </a:pPr>
            <a:r>
              <a:rPr lang="en-AU" dirty="0">
                <a:latin typeface="Helvetica Neue Light" panose="02000403000000020004"/>
              </a:rPr>
              <a:t>Train-test set (.75, .25)</a:t>
            </a:r>
          </a:p>
          <a:p>
            <a:pPr marL="285750" indent="-285750">
              <a:buFont typeface="Arial" panose="020B0604020202020204" pitchFamily="34" charset="0"/>
              <a:buChar char="•"/>
            </a:pPr>
            <a:r>
              <a:rPr lang="en-AU" dirty="0">
                <a:latin typeface="Helvetica Neue Light" panose="02000403000000020004"/>
              </a:rPr>
              <a:t>Stratified split</a:t>
            </a:r>
          </a:p>
          <a:p>
            <a:pPr marL="285750" indent="-285750">
              <a:buFont typeface="Arial" panose="020B0604020202020204" pitchFamily="34" charset="0"/>
              <a:buChar char="•"/>
            </a:pPr>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Grid Search Approach</a:t>
            </a:r>
          </a:p>
          <a:p>
            <a:pPr marL="285750" indent="-285750">
              <a:buFont typeface="Arial" panose="020B0604020202020204" pitchFamily="34" charset="0"/>
              <a:buChar char="•"/>
            </a:pPr>
            <a:r>
              <a:rPr lang="en-AU" dirty="0">
                <a:latin typeface="Helvetica Neue Light" panose="02000403000000020004"/>
              </a:rPr>
              <a:t>Cross-validation</a:t>
            </a:r>
          </a:p>
          <a:p>
            <a:pPr marL="285750" indent="-285750">
              <a:buFont typeface="Arial" panose="020B0604020202020204" pitchFamily="34" charset="0"/>
              <a:buChar char="•"/>
            </a:pPr>
            <a:endParaRPr lang="en-AU" dirty="0">
              <a:latin typeface="Helvetica Neue Light" panose="02000403000000020004"/>
            </a:endParaRPr>
          </a:p>
          <a:p>
            <a:r>
              <a:rPr lang="en-AU" i="1" dirty="0">
                <a:latin typeface="Helvetica Neue Light" panose="02000403000000020004"/>
              </a:rPr>
              <a:t>Two Target Metrics</a:t>
            </a:r>
          </a:p>
          <a:p>
            <a:pPr marL="285750" indent="-285750">
              <a:buFont typeface="Arial" panose="020B0604020202020204" pitchFamily="34" charset="0"/>
              <a:buChar char="•"/>
            </a:pPr>
            <a:r>
              <a:rPr lang="en-AU" dirty="0">
                <a:latin typeface="Helvetica Neue Light" panose="02000403000000020004"/>
              </a:rPr>
              <a:t>F1-Score</a:t>
            </a:r>
          </a:p>
          <a:p>
            <a:pPr marL="742950" lvl="1" indent="-285750">
              <a:buFont typeface="Arial" panose="020B0604020202020204" pitchFamily="34" charset="0"/>
              <a:buChar char="•"/>
            </a:pPr>
            <a:r>
              <a:rPr lang="en-AU" dirty="0">
                <a:latin typeface="Helvetica Neue Light" panose="02000403000000020004"/>
              </a:rPr>
              <a:t>Precision</a:t>
            </a:r>
          </a:p>
          <a:p>
            <a:pPr marL="742950" lvl="1" indent="-285750">
              <a:buFont typeface="Arial" panose="020B0604020202020204" pitchFamily="34" charset="0"/>
              <a:buChar char="•"/>
            </a:pPr>
            <a:r>
              <a:rPr lang="en-AU" dirty="0">
                <a:latin typeface="Helvetica Neue Light" panose="02000403000000020004"/>
              </a:rPr>
              <a:t>Recall</a:t>
            </a:r>
          </a:p>
          <a:p>
            <a:pPr marL="742950" lvl="1" indent="-285750">
              <a:buFont typeface="Arial" panose="020B0604020202020204" pitchFamily="34" charset="0"/>
              <a:buChar char="•"/>
            </a:pPr>
            <a:r>
              <a:rPr lang="en-AU" dirty="0">
                <a:latin typeface="Helvetica Neue Light" panose="02000403000000020004"/>
              </a:rPr>
              <a:t>Harmonic mean</a:t>
            </a:r>
          </a:p>
          <a:p>
            <a:pPr marL="742950" lvl="1" indent="-285750">
              <a:buFont typeface="Wingdings" panose="05000000000000000000" pitchFamily="2" charset="2"/>
              <a:buChar char="à"/>
            </a:pPr>
            <a:r>
              <a:rPr lang="en-AU" dirty="0">
                <a:latin typeface="Helvetica Neue Light" panose="02000403000000020004"/>
              </a:rPr>
              <a:t>Macro-F1</a:t>
            </a:r>
          </a:p>
          <a:p>
            <a:pPr marL="285750" indent="-285750">
              <a:buFont typeface="Arial" panose="020B0604020202020204" pitchFamily="34" charset="0"/>
              <a:buChar char="•"/>
            </a:pPr>
            <a:r>
              <a:rPr lang="en-AU" dirty="0">
                <a:latin typeface="Helvetica Neue Light" panose="02000403000000020004"/>
              </a:rPr>
              <a:t>Balanced Accuracy</a:t>
            </a:r>
          </a:p>
        </p:txBody>
      </p:sp>
      <p:grpSp>
        <p:nvGrpSpPr>
          <p:cNvPr id="33" name="Group 13">
            <a:extLst>
              <a:ext uri="{FF2B5EF4-FFF2-40B4-BE49-F238E27FC236}">
                <a16:creationId xmlns:a16="http://schemas.microsoft.com/office/drawing/2014/main" id="{3D382240-F5FC-45E2-A2C4-256F0B930C46}"/>
              </a:ext>
            </a:extLst>
          </p:cNvPr>
          <p:cNvGrpSpPr/>
          <p:nvPr/>
        </p:nvGrpSpPr>
        <p:grpSpPr>
          <a:xfrm>
            <a:off x="4377727" y="2343573"/>
            <a:ext cx="3945391" cy="2799504"/>
            <a:chOff x="3374907" y="3766021"/>
            <a:chExt cx="3454954" cy="2451508"/>
          </a:xfrm>
        </p:grpSpPr>
        <p:pic>
          <p:nvPicPr>
            <p:cNvPr id="34" name="Immagine 15">
              <a:extLst>
                <a:ext uri="{FF2B5EF4-FFF2-40B4-BE49-F238E27FC236}">
                  <a16:creationId xmlns:a16="http://schemas.microsoft.com/office/drawing/2014/main" id="{C001AA56-4173-4278-AEAE-C8975EE42AC7}"/>
                </a:ext>
              </a:extLst>
            </p:cNvPr>
            <p:cNvPicPr>
              <a:picLocks noChangeAspect="1"/>
            </p:cNvPicPr>
            <p:nvPr/>
          </p:nvPicPr>
          <p:blipFill>
            <a:blip r:embed="rId3"/>
            <a:stretch>
              <a:fillRect/>
            </a:stretch>
          </p:blipFill>
          <p:spPr>
            <a:xfrm>
              <a:off x="3374907" y="3766021"/>
              <a:ext cx="3397153" cy="575139"/>
            </a:xfrm>
            <a:prstGeom prst="rect">
              <a:avLst/>
            </a:prstGeom>
          </p:spPr>
        </p:pic>
        <p:pic>
          <p:nvPicPr>
            <p:cNvPr id="35" name="Immagine 17">
              <a:extLst>
                <a:ext uri="{FF2B5EF4-FFF2-40B4-BE49-F238E27FC236}">
                  <a16:creationId xmlns:a16="http://schemas.microsoft.com/office/drawing/2014/main" id="{C802E7C9-A995-4E2C-9293-CEE94F0FB314}"/>
                </a:ext>
              </a:extLst>
            </p:cNvPr>
            <p:cNvPicPr>
              <a:picLocks noChangeAspect="1"/>
            </p:cNvPicPr>
            <p:nvPr/>
          </p:nvPicPr>
          <p:blipFill>
            <a:blip r:embed="rId4"/>
            <a:stretch>
              <a:fillRect/>
            </a:stretch>
          </p:blipFill>
          <p:spPr>
            <a:xfrm>
              <a:off x="3492446" y="4341160"/>
              <a:ext cx="3337415" cy="1876369"/>
            </a:xfrm>
            <a:prstGeom prst="rect">
              <a:avLst/>
            </a:prstGeom>
          </p:spPr>
        </p:pic>
      </p:grpSp>
      <p:sp>
        <p:nvSpPr>
          <p:cNvPr id="36" name="Textfeld 4">
            <a:extLst>
              <a:ext uri="{FF2B5EF4-FFF2-40B4-BE49-F238E27FC236}">
                <a16:creationId xmlns:a16="http://schemas.microsoft.com/office/drawing/2014/main" id="{12034065-3A89-48E6-AAE7-2FB628B20E70}"/>
              </a:ext>
            </a:extLst>
          </p:cNvPr>
          <p:cNvSpPr txBox="1"/>
          <p:nvPr/>
        </p:nvSpPr>
        <p:spPr>
          <a:xfrm>
            <a:off x="1066699" y="1728377"/>
            <a:ext cx="1436612" cy="461665"/>
          </a:xfrm>
          <a:prstGeom prst="rect">
            <a:avLst/>
          </a:prstGeom>
          <a:noFill/>
        </p:spPr>
        <p:txBody>
          <a:bodyPr wrap="none" rtlCol="0">
            <a:spAutoFit/>
          </a:bodyPr>
          <a:lstStyle/>
          <a:p>
            <a:r>
              <a:rPr lang="de-CH" sz="2400" dirty="0">
                <a:solidFill>
                  <a:srgbClr val="2F5597"/>
                </a:solidFill>
                <a:latin typeface="Helvetica Neue" panose="02000503000000020004"/>
              </a:rPr>
              <a:t>Modeling</a:t>
            </a:r>
          </a:p>
        </p:txBody>
      </p:sp>
      <p:pic>
        <p:nvPicPr>
          <p:cNvPr id="37" name="Grafik 36" descr="Ein Bild, das dunkel enthält.&#10;&#10;Automatisch generierte Beschreibung">
            <a:extLst>
              <a:ext uri="{FF2B5EF4-FFF2-40B4-BE49-F238E27FC236}">
                <a16:creationId xmlns:a16="http://schemas.microsoft.com/office/drawing/2014/main" id="{439B471F-4D66-4250-8446-A87F2F7B6171}"/>
              </a:ext>
            </a:extLst>
          </p:cNvPr>
          <p:cNvPicPr>
            <a:picLocks noChangeAspect="1"/>
          </p:cNvPicPr>
          <p:nvPr/>
        </p:nvPicPr>
        <p:blipFill rotWithShape="1">
          <a:blip r:embed="rId5">
            <a:extLst>
              <a:ext uri="{28A0092B-C50C-407E-A947-70E740481C1C}">
                <a14:useLocalDpi xmlns:a14="http://schemas.microsoft.com/office/drawing/2010/main" val="0"/>
              </a:ext>
            </a:extLst>
          </a:blip>
          <a:srcRect l="32404" t="12815" r="33131"/>
          <a:stretch/>
        </p:blipFill>
        <p:spPr>
          <a:xfrm>
            <a:off x="8966185" y="878827"/>
            <a:ext cx="3545777" cy="5979173"/>
          </a:xfrm>
          <a:prstGeom prst="rect">
            <a:avLst/>
          </a:prstGeom>
        </p:spPr>
      </p:pic>
    </p:spTree>
    <p:extLst>
      <p:ext uri="{BB962C8B-B14F-4D97-AF65-F5344CB8AC3E}">
        <p14:creationId xmlns:p14="http://schemas.microsoft.com/office/powerpoint/2010/main" val="80372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Gerader Verbinder 22">
            <a:extLst>
              <a:ext uri="{FF2B5EF4-FFF2-40B4-BE49-F238E27FC236}">
                <a16:creationId xmlns:a16="http://schemas.microsoft.com/office/drawing/2014/main" id="{030EB4DA-F517-480B-BE76-18E1EE9C51FC}"/>
              </a:ext>
            </a:extLst>
          </p:cNvPr>
          <p:cNvCxnSpPr>
            <a:cxnSpLocks/>
          </p:cNvCxnSpPr>
          <p:nvPr/>
        </p:nvCxnSpPr>
        <p:spPr>
          <a:xfrm>
            <a:off x="482921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51285"/>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4829214" y="359657"/>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7514366" y="254218"/>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289A890-15D5-4082-AB77-AF164572E0C6}"/>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5" name="Textfeld 24">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EDA/Preprocessing</a:t>
            </a:r>
          </a:p>
        </p:txBody>
      </p:sp>
      <p:sp>
        <p:nvSpPr>
          <p:cNvPr id="26" name="Textfeld 25">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7" name="Textfeld 26">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8" name="Textfeld 27">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Results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 name="Datumsplatzhalter 1">
            <a:extLst>
              <a:ext uri="{FF2B5EF4-FFF2-40B4-BE49-F238E27FC236}">
                <a16:creationId xmlns:a16="http://schemas.microsoft.com/office/drawing/2014/main" id="{6E829585-B34F-4E0B-BB61-1E7F085C0A16}"/>
              </a:ext>
            </a:extLst>
          </p:cNvPr>
          <p:cNvSpPr>
            <a:spLocks noGrp="1"/>
          </p:cNvSpPr>
          <p:nvPr>
            <p:ph type="dt" sz="half" idx="10"/>
          </p:nvPr>
        </p:nvSpPr>
        <p:spPr/>
        <p:txBody>
          <a:bodyPr/>
          <a:lstStyle/>
          <a:p>
            <a:fld id="{603E4F4D-713A-47CD-8511-7FDACD1445BE}" type="datetime1">
              <a:rPr lang="en-GB" smtClean="0"/>
              <a:t>29/06/2021</a:t>
            </a:fld>
            <a:endParaRPr lang="de-CH"/>
          </a:p>
        </p:txBody>
      </p:sp>
      <p:sp>
        <p:nvSpPr>
          <p:cNvPr id="3" name="Fußzeilenplatzhalter 2">
            <a:extLst>
              <a:ext uri="{FF2B5EF4-FFF2-40B4-BE49-F238E27FC236}">
                <a16:creationId xmlns:a16="http://schemas.microsoft.com/office/drawing/2014/main" id="{15E5B280-C031-4656-A290-ABEB0D6482C0}"/>
              </a:ext>
            </a:extLst>
          </p:cNvPr>
          <p:cNvSpPr>
            <a:spLocks noGrp="1"/>
          </p:cNvSpPr>
          <p:nvPr>
            <p:ph type="ftr" sz="quarter" idx="11"/>
          </p:nvPr>
        </p:nvSpPr>
        <p:spPr/>
        <p:txBody>
          <a:bodyPr/>
          <a:lstStyle/>
          <a:p>
            <a:r>
              <a:rPr lang="de-CH"/>
              <a:t>Roman Studer, Alexandre Rau</a:t>
            </a:r>
          </a:p>
        </p:txBody>
      </p:sp>
      <p:sp>
        <p:nvSpPr>
          <p:cNvPr id="9" name="Foliennummernplatzhalter 8">
            <a:extLst>
              <a:ext uri="{FF2B5EF4-FFF2-40B4-BE49-F238E27FC236}">
                <a16:creationId xmlns:a16="http://schemas.microsoft.com/office/drawing/2014/main" id="{6A32FB5E-57A6-479D-872F-664B4ED33721}"/>
              </a:ext>
            </a:extLst>
          </p:cNvPr>
          <p:cNvSpPr>
            <a:spLocks noGrp="1"/>
          </p:cNvSpPr>
          <p:nvPr>
            <p:ph type="sldNum" sz="quarter" idx="12"/>
          </p:nvPr>
        </p:nvSpPr>
        <p:spPr/>
        <p:txBody>
          <a:bodyPr/>
          <a:lstStyle/>
          <a:p>
            <a:fld id="{2FD792E3-E401-4E03-A367-A0CE4F17704C}" type="slidenum">
              <a:rPr lang="de-CH" smtClean="0"/>
              <a:t>9</a:t>
            </a:fld>
            <a:endParaRPr lang="de-CH"/>
          </a:p>
        </p:txBody>
      </p:sp>
      <p:sp>
        <p:nvSpPr>
          <p:cNvPr id="30" name="CasellaDiTesto 14">
            <a:extLst>
              <a:ext uri="{FF2B5EF4-FFF2-40B4-BE49-F238E27FC236}">
                <a16:creationId xmlns:a16="http://schemas.microsoft.com/office/drawing/2014/main" id="{545C737D-1672-4E05-8E7B-7AFDE5A799CC}"/>
              </a:ext>
            </a:extLst>
          </p:cNvPr>
          <p:cNvSpPr txBox="1"/>
          <p:nvPr/>
        </p:nvSpPr>
        <p:spPr>
          <a:xfrm>
            <a:off x="2047115" y="1949283"/>
            <a:ext cx="8167438" cy="4524315"/>
          </a:xfrm>
          <a:prstGeom prst="rect">
            <a:avLst/>
          </a:prstGeom>
          <a:noFill/>
        </p:spPr>
        <p:txBody>
          <a:bodyPr wrap="square" numCol="2" rtlCol="0">
            <a:spAutoFit/>
          </a:bodyPr>
          <a:lstStyle/>
          <a:p>
            <a:r>
              <a:rPr lang="en-AU" b="1" dirty="0">
                <a:latin typeface="Helvetica Neue Light" panose="02000403000000020004"/>
              </a:rPr>
              <a:t>Location prediction</a:t>
            </a:r>
          </a:p>
          <a:p>
            <a:pPr marL="285750" indent="-285750">
              <a:buFont typeface="Arial" panose="020B0604020202020204" pitchFamily="34" charset="0"/>
              <a:buChar char="•"/>
            </a:pPr>
            <a:r>
              <a:rPr lang="en-AU" dirty="0">
                <a:latin typeface="Helvetica Neue Light" panose="02000403000000020004"/>
              </a:rPr>
              <a:t>All 7 algorithms tested</a:t>
            </a:r>
          </a:p>
          <a:p>
            <a:pPr marL="285750" indent="-285750">
              <a:buFont typeface="Arial" panose="020B0604020202020204" pitchFamily="34" charset="0"/>
              <a:buChar char="•"/>
            </a:pPr>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Binary approach</a:t>
            </a:r>
          </a:p>
          <a:p>
            <a:pPr marL="742950" lvl="1" indent="-285750">
              <a:buFont typeface="Arial" panose="020B0604020202020204" pitchFamily="34" charset="0"/>
              <a:buChar char="•"/>
            </a:pPr>
            <a:r>
              <a:rPr lang="en-AU" dirty="0">
                <a:latin typeface="Helvetica Neue Light" panose="02000403000000020004"/>
              </a:rPr>
              <a:t>Anterior &amp; Posterior</a:t>
            </a:r>
          </a:p>
          <a:p>
            <a:pPr marL="285750" indent="-285750">
              <a:buFont typeface="Arial" panose="020B0604020202020204" pitchFamily="34" charset="0"/>
              <a:buChar char="•"/>
            </a:pPr>
            <a:r>
              <a:rPr lang="en-AU" dirty="0">
                <a:latin typeface="Helvetica Neue Light" panose="02000403000000020004"/>
              </a:rPr>
              <a:t>Macro-F1 0.49 </a:t>
            </a:r>
            <a:br>
              <a:rPr lang="en-AU" dirty="0">
                <a:latin typeface="Helvetica Neue Light" panose="02000403000000020004"/>
              </a:rPr>
            </a:br>
            <a:r>
              <a:rPr lang="en-AU" dirty="0">
                <a:latin typeface="Helvetica Neue Light" panose="02000403000000020004"/>
              </a:rPr>
              <a:t>expected 0.5</a:t>
            </a:r>
          </a:p>
          <a:p>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Multiclass approach</a:t>
            </a:r>
          </a:p>
          <a:p>
            <a:pPr marL="742950" lvl="1" indent="-285750">
              <a:buFont typeface="Arial" panose="020B0604020202020204" pitchFamily="34" charset="0"/>
              <a:buChar char="•"/>
            </a:pPr>
            <a:r>
              <a:rPr lang="en-AU" dirty="0">
                <a:latin typeface="Helvetica Neue Light" panose="02000403000000020004"/>
              </a:rPr>
              <a:t>Four classes</a:t>
            </a:r>
          </a:p>
          <a:p>
            <a:pPr marL="285750" indent="-285750">
              <a:buFont typeface="Arial" panose="020B0604020202020204" pitchFamily="34" charset="0"/>
              <a:buChar char="•"/>
            </a:pPr>
            <a:r>
              <a:rPr lang="en-AU" dirty="0">
                <a:latin typeface="Helvetica Neue Light" panose="02000403000000020004"/>
              </a:rPr>
              <a:t>Macro-F1 0.24 </a:t>
            </a:r>
            <a:br>
              <a:rPr lang="en-AU" dirty="0">
                <a:latin typeface="Helvetica Neue Light" panose="02000403000000020004"/>
              </a:rPr>
            </a:br>
            <a:r>
              <a:rPr lang="en-AU" dirty="0">
                <a:latin typeface="Helvetica Neue Light" panose="02000403000000020004"/>
              </a:rPr>
              <a:t>expected 0.25</a:t>
            </a:r>
          </a:p>
          <a:p>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One vs. All approach</a:t>
            </a:r>
          </a:p>
          <a:p>
            <a:pPr marL="285750" indent="-285750">
              <a:buFont typeface="Arial" panose="020B0604020202020204" pitchFamily="34" charset="0"/>
              <a:buChar char="•"/>
            </a:pPr>
            <a:r>
              <a:rPr lang="en-AU" dirty="0">
                <a:latin typeface="Helvetica Neue Light" panose="02000403000000020004"/>
              </a:rPr>
              <a:t>Extract feature importance</a:t>
            </a:r>
          </a:p>
          <a:p>
            <a:pPr marL="285750" indent="-285750">
              <a:buFont typeface="Arial" panose="020B0604020202020204" pitchFamily="34" charset="0"/>
              <a:buChar char="•"/>
            </a:pPr>
            <a:r>
              <a:rPr lang="en-AU" dirty="0">
                <a:latin typeface="Helvetica Neue Light" panose="02000403000000020004"/>
              </a:rPr>
              <a:t>XGBoost</a:t>
            </a:r>
          </a:p>
          <a:p>
            <a:r>
              <a:rPr lang="en-AU" b="1" dirty="0">
                <a:latin typeface="Helvetica Neue Light" panose="02000403000000020004"/>
              </a:rPr>
              <a:t>Category prediction</a:t>
            </a:r>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Decision Tree</a:t>
            </a:r>
          </a:p>
          <a:p>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Macro-F1 0.24</a:t>
            </a:r>
            <a:br>
              <a:rPr lang="en-AU" dirty="0">
                <a:latin typeface="Helvetica Neue Light" panose="02000403000000020004"/>
              </a:rPr>
            </a:br>
            <a:r>
              <a:rPr lang="en-AU" dirty="0">
                <a:latin typeface="Helvetica Neue Light" panose="02000403000000020004"/>
              </a:rPr>
              <a:t>expected 0.25</a:t>
            </a:r>
          </a:p>
          <a:p>
            <a:pPr marL="285750" indent="-285750">
              <a:buFont typeface="Arial" panose="020B0604020202020204" pitchFamily="34" charset="0"/>
              <a:buChar char="•"/>
            </a:pPr>
            <a:endParaRPr lang="en-AU" dirty="0">
              <a:latin typeface="Helvetica Neue Light" panose="02000403000000020004"/>
            </a:endParaRPr>
          </a:p>
          <a:p>
            <a:r>
              <a:rPr lang="en-AU" b="1" dirty="0">
                <a:latin typeface="Helvetica Neue Light" panose="02000403000000020004"/>
              </a:rPr>
              <a:t>Specific Diagnosis</a:t>
            </a:r>
          </a:p>
          <a:p>
            <a:pPr marL="285750" indent="-285750">
              <a:buFont typeface="Arial" panose="020B0604020202020204" pitchFamily="34" charset="0"/>
              <a:buChar char="•"/>
            </a:pPr>
            <a:r>
              <a:rPr lang="en-AU" dirty="0">
                <a:latin typeface="Helvetica Neue Light" panose="02000403000000020004"/>
              </a:rPr>
              <a:t>All 7 algorithms tested</a:t>
            </a:r>
          </a:p>
          <a:p>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Idiopathic undersampling</a:t>
            </a:r>
          </a:p>
          <a:p>
            <a:pPr marL="285750" indent="-285750">
              <a:buFont typeface="Arial" panose="020B0604020202020204" pitchFamily="34" charset="0"/>
              <a:buChar char="•"/>
            </a:pPr>
            <a:r>
              <a:rPr lang="en-AU" dirty="0">
                <a:latin typeface="Helvetica Neue Light" panose="02000403000000020004"/>
              </a:rPr>
              <a:t>And other steps</a:t>
            </a:r>
          </a:p>
          <a:p>
            <a:pPr marL="285750" indent="-285750">
              <a:buFont typeface="Arial" panose="020B0604020202020204" pitchFamily="34" charset="0"/>
              <a:buChar char="•"/>
            </a:pPr>
            <a:r>
              <a:rPr lang="en-AU" dirty="0">
                <a:latin typeface="Helvetica Neue Light" panose="02000403000000020004"/>
              </a:rPr>
              <a:t>27 to 12 classes</a:t>
            </a:r>
          </a:p>
          <a:p>
            <a:pPr marL="285750" indent="-285750">
              <a:buFont typeface="Arial" panose="020B0604020202020204" pitchFamily="34" charset="0"/>
              <a:buChar char="•"/>
            </a:pPr>
            <a:endParaRPr lang="en-AU" dirty="0">
              <a:latin typeface="Helvetica Neue Light" panose="02000403000000020004"/>
            </a:endParaRPr>
          </a:p>
          <a:p>
            <a:pPr marL="285750" indent="-285750">
              <a:buFont typeface="Arial" panose="020B0604020202020204" pitchFamily="34" charset="0"/>
              <a:buChar char="•"/>
            </a:pPr>
            <a:r>
              <a:rPr lang="en-AU" dirty="0">
                <a:latin typeface="Helvetica Neue Light" panose="02000403000000020004"/>
              </a:rPr>
              <a:t>Macro-F1 0.07</a:t>
            </a:r>
            <a:br>
              <a:rPr lang="en-AU" dirty="0">
                <a:latin typeface="Helvetica Neue Light" panose="02000403000000020004"/>
              </a:rPr>
            </a:br>
            <a:r>
              <a:rPr lang="en-AU" dirty="0">
                <a:latin typeface="Helvetica Neue Light" panose="02000403000000020004"/>
              </a:rPr>
              <a:t>0.083 expected</a:t>
            </a:r>
          </a:p>
          <a:p>
            <a:pPr marL="285750" indent="-285750">
              <a:buFont typeface="Arial" panose="020B0604020202020204" pitchFamily="34" charset="0"/>
              <a:buChar char="•"/>
            </a:pPr>
            <a:endParaRPr lang="en-AU" dirty="0">
              <a:latin typeface="Helvetica Neue Light" panose="02000403000000020004"/>
            </a:endParaRPr>
          </a:p>
        </p:txBody>
      </p:sp>
      <p:sp>
        <p:nvSpPr>
          <p:cNvPr id="32" name="Textfeld 4">
            <a:extLst>
              <a:ext uri="{FF2B5EF4-FFF2-40B4-BE49-F238E27FC236}">
                <a16:creationId xmlns:a16="http://schemas.microsoft.com/office/drawing/2014/main" id="{E8C8CD31-5A89-4089-B4B9-E21388BA284A}"/>
              </a:ext>
            </a:extLst>
          </p:cNvPr>
          <p:cNvSpPr txBox="1"/>
          <p:nvPr/>
        </p:nvSpPr>
        <p:spPr>
          <a:xfrm>
            <a:off x="1806592" y="1484571"/>
            <a:ext cx="1436612" cy="461665"/>
          </a:xfrm>
          <a:prstGeom prst="rect">
            <a:avLst/>
          </a:prstGeom>
          <a:noFill/>
        </p:spPr>
        <p:txBody>
          <a:bodyPr wrap="none" rtlCol="0">
            <a:spAutoFit/>
          </a:bodyPr>
          <a:lstStyle/>
          <a:p>
            <a:r>
              <a:rPr lang="de-CH" sz="2400" dirty="0">
                <a:solidFill>
                  <a:srgbClr val="2F5597"/>
                </a:solidFill>
                <a:latin typeface="Helvetica Neue" panose="02000503000000020004"/>
              </a:rPr>
              <a:t>Modeling</a:t>
            </a:r>
          </a:p>
        </p:txBody>
      </p:sp>
    </p:spTree>
    <p:extLst>
      <p:ext uri="{BB962C8B-B14F-4D97-AF65-F5344CB8AC3E}">
        <p14:creationId xmlns:p14="http://schemas.microsoft.com/office/powerpoint/2010/main" val="168724045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1328</Words>
  <Application>Microsoft Office PowerPoint</Application>
  <PresentationFormat>Widescreen</PresentationFormat>
  <Paragraphs>518</Paragraphs>
  <Slides>13</Slides>
  <Notes>13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13</vt:i4>
      </vt:variant>
    </vt:vector>
  </HeadingPairs>
  <TitlesOfParts>
    <vt:vector size="27" baseType="lpstr">
      <vt:lpstr>Arial</vt:lpstr>
      <vt:lpstr>Calibri</vt:lpstr>
      <vt:lpstr>Calibri Light</vt:lpstr>
      <vt:lpstr>Helvetica Neue</vt:lpstr>
      <vt:lpstr>Helvetica Neue Light</vt:lpstr>
      <vt:lpstr>Roboto Medium</vt:lpstr>
      <vt:lpstr>Roboto Thin</vt:lpstr>
      <vt:lpstr>Segoe UI</vt:lpstr>
      <vt:lpstr>Segoe UI Light</vt:lpstr>
      <vt:lpstr>Segoe UI Semibold</vt:lpstr>
      <vt:lpstr>Segoe UI Semilight</vt:lpstr>
      <vt:lpstr>Times New Roman</vt:lpstr>
      <vt:lpstr>Wingdings</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Studer Roman</dc:creator>
  <cp:lastModifiedBy>Rau Alexandre (s)</cp:lastModifiedBy>
  <cp:revision>219</cp:revision>
  <cp:lastPrinted>2018-05-17T12:22:42Z</cp:lastPrinted>
  <dcterms:created xsi:type="dcterms:W3CDTF">2018-01-08T12:28:40Z</dcterms:created>
  <dcterms:modified xsi:type="dcterms:W3CDTF">2021-06-29T13:34:50Z</dcterms:modified>
</cp:coreProperties>
</file>

<file path=docProps/thumbnail.jpeg>
</file>